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7"/>
  </p:notesMasterIdLst>
  <p:sldIdLst>
    <p:sldId id="256" r:id="rId2"/>
    <p:sldId id="269" r:id="rId3"/>
    <p:sldId id="274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75" r:id="rId14"/>
    <p:sldId id="260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3DF7"/>
    <a:srgbClr val="66D4CE"/>
    <a:srgbClr val="60C4BC"/>
    <a:srgbClr val="2644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67"/>
    <p:restoredTop sz="94657"/>
  </p:normalViewPr>
  <p:slideViewPr>
    <p:cSldViewPr snapToGrid="0" snapToObjects="1">
      <p:cViewPr varScale="1">
        <p:scale>
          <a:sx n="102" d="100"/>
          <a:sy n="102" d="100"/>
        </p:scale>
        <p:origin x="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1AD4C0-7559-FB4F-B6E9-6F6463508136}" type="datetimeFigureOut">
              <a:rPr lang="en-US" smtClean="0"/>
              <a:t>12/8/18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56E35-D497-D345-B29D-1411C6A60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69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f985141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f985141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435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03e962b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03e962b2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9841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03e962b2c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03e962b2c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4961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63070" y="752546"/>
            <a:ext cx="9611016" cy="3438454"/>
          </a:xfrm>
          <a:prstGeom prst="rect">
            <a:avLst/>
          </a:prstGeom>
        </p:spPr>
        <p:txBody>
          <a:bodyPr anchor="t" anchorCtr="0"/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1AB164B-0894-B142-A83D-CC15DEBBD6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1293830" y="5627914"/>
            <a:ext cx="571457" cy="90913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CAA1506-7899-5843-A44E-BB8E80613307}"/>
              </a:ext>
            </a:extLst>
          </p:cNvPr>
          <p:cNvSpPr/>
          <p:nvPr userDrawn="1"/>
        </p:nvSpPr>
        <p:spPr>
          <a:xfrm>
            <a:off x="0" y="0"/>
            <a:ext cx="108857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42911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006" y="4876787"/>
            <a:ext cx="9570194" cy="56673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24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93004" y="762000"/>
            <a:ext cx="9570195" cy="3640666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005" y="5443525"/>
            <a:ext cx="9570193" cy="49371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46D643-3D40-A544-BA11-C5702B803186}"/>
              </a:ext>
            </a:extLst>
          </p:cNvPr>
          <p:cNvCxnSpPr>
            <a:cxnSpLocks/>
          </p:cNvCxnSpPr>
          <p:nvPr userDrawn="1"/>
        </p:nvCxnSpPr>
        <p:spPr>
          <a:xfrm>
            <a:off x="793005" y="4816208"/>
            <a:ext cx="9570194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1319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698" y="892627"/>
            <a:ext cx="7720018" cy="3286125"/>
          </a:xfrm>
          <a:prstGeom prst="rect">
            <a:avLst/>
          </a:prstGeom>
        </p:spPr>
        <p:txBody>
          <a:bodyPr/>
          <a:lstStyle>
            <a:lvl1pPr>
              <a:defRPr sz="48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1289272" y="4401911"/>
            <a:ext cx="7279649" cy="49874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8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- QUOTE AUTHOR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11160" y="416081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976705" y="3431630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5219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4640" y="1234439"/>
            <a:ext cx="7720018" cy="828041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302B9C-2E99-DD43-B6BC-73FCC0BAA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4640" y="2393632"/>
            <a:ext cx="7720018" cy="2361248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F177E7E-7C5D-534C-BCB5-67E15CA69734}"/>
              </a:ext>
            </a:extLst>
          </p:cNvPr>
          <p:cNvSpPr/>
          <p:nvPr userDrawn="1"/>
        </p:nvSpPr>
        <p:spPr>
          <a:xfrm>
            <a:off x="694640" y="4968240"/>
            <a:ext cx="4672017" cy="65024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CALL OUT or CALL TO ACTION can go here</a:t>
            </a:r>
          </a:p>
        </p:txBody>
      </p:sp>
    </p:spTree>
    <p:extLst>
      <p:ext uri="{BB962C8B-B14F-4D97-AF65-F5344CB8AC3E}">
        <p14:creationId xmlns:p14="http://schemas.microsoft.com/office/powerpoint/2010/main" val="2433493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5987" y="2962275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45503" y="3648075"/>
            <a:ext cx="2927350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76699" y="2962275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66146" y="3648075"/>
            <a:ext cx="2946794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17740" y="2962275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17740" y="3648075"/>
            <a:ext cx="2932113" cy="2381250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3719182" y="3114675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6955267" y="3114675"/>
            <a:ext cx="0" cy="291465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851FE1CA-4C16-AD45-BD54-500EEF78CC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525150-06D1-F64E-A049-783F7E29F5F6}"/>
              </a:ext>
            </a:extLst>
          </p:cNvPr>
          <p:cNvSpPr/>
          <p:nvPr userDrawn="1"/>
        </p:nvSpPr>
        <p:spPr>
          <a:xfrm>
            <a:off x="721237" y="1633537"/>
            <a:ext cx="1266825" cy="1266825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E72322-60BD-2643-8938-E19617DB5104}"/>
              </a:ext>
            </a:extLst>
          </p:cNvPr>
          <p:cNvSpPr/>
          <p:nvPr userDrawn="1"/>
        </p:nvSpPr>
        <p:spPr>
          <a:xfrm>
            <a:off x="3971949" y="1633537"/>
            <a:ext cx="1266825" cy="1266825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0C76404-DA09-8443-9D3C-1696077594EF}"/>
              </a:ext>
            </a:extLst>
          </p:cNvPr>
          <p:cNvSpPr/>
          <p:nvPr userDrawn="1"/>
        </p:nvSpPr>
        <p:spPr>
          <a:xfrm>
            <a:off x="7212990" y="1633537"/>
            <a:ext cx="1266825" cy="1266825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5987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36413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1819275"/>
            <a:ext cx="2940050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217611"/>
            <a:ext cx="2940050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36413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1819275"/>
            <a:ext cx="2930525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217610"/>
            <a:ext cx="2934406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36413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1819275"/>
            <a:ext cx="2932113" cy="1524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217608"/>
            <a:ext cx="2935997" cy="1487865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1743075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1743075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F638FCE4-00A7-BB4E-98EC-AB681132F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582463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2587004"/>
            <a:ext cx="8825658" cy="1683992"/>
          </a:xfrm>
          <a:prstGeom prst="rect">
            <a:avLst/>
          </a:prstGeom>
        </p:spPr>
        <p:txBody>
          <a:bodyPr anchor="t" anchorCtr="0"/>
          <a:lstStyle>
            <a:lvl1pPr algn="ctr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 userDrawn="1"/>
        </p:nvCxnSpPr>
        <p:spPr>
          <a:xfrm>
            <a:off x="5443866" y="4568659"/>
            <a:ext cx="1249917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7502509-4FE6-E24C-AA96-C740FC421C24}"/>
              </a:ext>
            </a:extLst>
          </p:cNvPr>
          <p:cNvSpPr/>
          <p:nvPr userDrawn="1"/>
        </p:nvSpPr>
        <p:spPr>
          <a:xfrm>
            <a:off x="5737781" y="0"/>
            <a:ext cx="685800" cy="114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7B1010D-DEFC-A24B-9C13-2017C9E202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72517" y="480150"/>
            <a:ext cx="416327" cy="52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640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1_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04400" y="548767"/>
            <a:ext cx="11360800" cy="852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61964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55996" y="2038198"/>
            <a:ext cx="8825658" cy="2619548"/>
          </a:xfrm>
          <a:prstGeom prst="rect">
            <a:avLst/>
          </a:prstGeom>
        </p:spPr>
        <p:txBody>
          <a:bodyPr anchor="t" anchorCtr="0"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5996" y="5061770"/>
            <a:ext cx="8825658" cy="646390"/>
          </a:xfrm>
        </p:spPr>
        <p:txBody>
          <a:bodyPr anchor="t"/>
          <a:lstStyle>
            <a:lvl1pPr marL="0" indent="0" algn="ctr">
              <a:buNone/>
              <a:defRPr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 userDrawn="1"/>
        </p:nvCxnSpPr>
        <p:spPr>
          <a:xfrm>
            <a:off x="5443866" y="4693486"/>
            <a:ext cx="1249917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FBE9B87-5D1F-E94B-B539-EC11664BD536}"/>
              </a:ext>
            </a:extLst>
          </p:cNvPr>
          <p:cNvSpPr/>
          <p:nvPr userDrawn="1"/>
        </p:nvSpPr>
        <p:spPr>
          <a:xfrm>
            <a:off x="5737781" y="0"/>
            <a:ext cx="685800" cy="114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CA907F-9252-0B49-807C-E526EE6949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72517" y="480150"/>
            <a:ext cx="416327" cy="52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26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>
            <a:lvl1pPr>
              <a:defRPr spc="300"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35" y="1590675"/>
            <a:ext cx="9660917" cy="4195481"/>
          </a:xfrm>
        </p:spPr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0618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936" y="1603375"/>
            <a:ext cx="4396339" cy="41957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0117" y="1598892"/>
            <a:ext cx="4396341" cy="420024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FE8E80-A07B-124F-8B4E-82E6530FB6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>
            <a:lvl1pPr>
              <a:defRPr spc="300"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270334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88937" y="1591728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936" y="2201328"/>
            <a:ext cx="4396339" cy="37417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940119" y="1591728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0119" y="2201328"/>
            <a:ext cx="4396339" cy="37417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2995212-60D7-124F-84AF-E046C34359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090609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9E1E285-0B80-5340-9ABB-2C68583FF3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936" y="338418"/>
            <a:ext cx="9660917" cy="98555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068385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FB98250-ACD1-DE4E-85CA-777ABF4856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8A91DCF-34C5-524F-89F9-D8A7D493EE35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480ECF-DB9F-8D4C-8BFC-CA6818AE3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23925" y="4057650"/>
            <a:ext cx="7534275" cy="1095375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925" y="1976718"/>
            <a:ext cx="7534275" cy="1842807"/>
          </a:xfrm>
          <a:prstGeom prst="rect">
            <a:avLst/>
          </a:prstGeom>
        </p:spPr>
        <p:txBody>
          <a:bodyPr/>
          <a:lstStyle>
            <a:lvl1pPr>
              <a:defRPr sz="60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B540FE-A883-F741-BDFA-057D19B49B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6889" y="6010093"/>
            <a:ext cx="416327" cy="52608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C60F2C8-36F6-4049-9F37-A002CD794776}"/>
              </a:ext>
            </a:extLst>
          </p:cNvPr>
          <p:cNvSpPr/>
          <p:nvPr userDrawn="1"/>
        </p:nvSpPr>
        <p:spPr>
          <a:xfrm>
            <a:off x="0" y="0"/>
            <a:ext cx="108857" cy="6858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19555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i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FB98250-ACD1-DE4E-85CA-777ABF4856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20715" r="37857"/>
          <a:stretch/>
        </p:blipFill>
        <p:spPr>
          <a:xfrm>
            <a:off x="0" y="0"/>
            <a:ext cx="5050971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8A91DCF-34C5-524F-89F9-D8A7D493EE35}"/>
              </a:ext>
            </a:extLst>
          </p:cNvPr>
          <p:cNvSpPr/>
          <p:nvPr userDrawn="1"/>
        </p:nvSpPr>
        <p:spPr>
          <a:xfrm>
            <a:off x="1" y="0"/>
            <a:ext cx="5050970" cy="68580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142" y="1780775"/>
            <a:ext cx="3819688" cy="3096025"/>
          </a:xfrm>
          <a:prstGeom prst="rect">
            <a:avLst/>
          </a:prstGeom>
        </p:spPr>
        <p:txBody>
          <a:bodyPr/>
          <a:lstStyle>
            <a:lvl1pPr>
              <a:defRPr sz="60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B540FE-A883-F741-BDFA-057D19B49B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6889" y="6010093"/>
            <a:ext cx="416327" cy="52608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C60F2C8-36F6-4049-9F37-A002CD794776}"/>
              </a:ext>
            </a:extLst>
          </p:cNvPr>
          <p:cNvSpPr/>
          <p:nvPr userDrawn="1"/>
        </p:nvSpPr>
        <p:spPr>
          <a:xfrm>
            <a:off x="0" y="0"/>
            <a:ext cx="108857" cy="6858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BEEFB20-F346-D34C-AE92-D02D17441B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20256" y="1780775"/>
            <a:ext cx="3308058" cy="309602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679990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735" y="1209675"/>
            <a:ext cx="3401064" cy="1447800"/>
          </a:xfrm>
          <a:prstGeom prst="rect">
            <a:avLst/>
          </a:prstGeom>
        </p:spPr>
        <p:txBody>
          <a:bodyPr anchor="b"/>
          <a:lstStyle>
            <a:lvl1pPr algn="l">
              <a:defRPr sz="24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3735" y="2891155"/>
            <a:ext cx="3401063" cy="2895599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CBE4C0-C38D-A94F-B0EA-B36306C08151}"/>
              </a:ext>
            </a:extLst>
          </p:cNvPr>
          <p:cNvCxnSpPr>
            <a:cxnSpLocks/>
          </p:cNvCxnSpPr>
          <p:nvPr userDrawn="1"/>
        </p:nvCxnSpPr>
        <p:spPr>
          <a:xfrm>
            <a:off x="4438650" y="1087501"/>
            <a:ext cx="0" cy="4842129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C9C3E5EE-E7CA-F846-9999-2A39DDEC2215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712501" y="1209675"/>
            <a:ext cx="6098373" cy="457708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80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08857" cy="6858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01D9D96-DEE1-8844-9F8C-58215BC7B638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35000"/>
          </a:blip>
          <a:stretch>
            <a:fillRect/>
          </a:stretch>
        </p:blipFill>
        <p:spPr>
          <a:xfrm>
            <a:off x="11277260" y="5861954"/>
            <a:ext cx="473802" cy="59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90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56" r:id="rId2"/>
    <p:sldLayoutId id="2147483740" r:id="rId3"/>
    <p:sldLayoutId id="2147483742" r:id="rId4"/>
    <p:sldLayoutId id="2147483743" r:id="rId5"/>
    <p:sldLayoutId id="2147483744" r:id="rId6"/>
    <p:sldLayoutId id="2147483745" r:id="rId7"/>
    <p:sldLayoutId id="2147483759" r:id="rId8"/>
    <p:sldLayoutId id="2147483746" r:id="rId9"/>
    <p:sldLayoutId id="2147483748" r:id="rId10"/>
    <p:sldLayoutId id="2147483750" r:id="rId11"/>
    <p:sldLayoutId id="2147483757" r:id="rId12"/>
    <p:sldLayoutId id="2147483752" r:id="rId13"/>
    <p:sldLayoutId id="2147483753" r:id="rId14"/>
    <p:sldLayoutId id="2147483758" r:id="rId15"/>
    <p:sldLayoutId id="214748376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 spc="3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651DB-80AD-8347-8832-D75F252F71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Curse of Dimensionality </a:t>
            </a:r>
          </a:p>
        </p:txBody>
      </p:sp>
    </p:spTree>
    <p:extLst>
      <p:ext uri="{BB962C8B-B14F-4D97-AF65-F5344CB8AC3E}">
        <p14:creationId xmlns:p14="http://schemas.microsoft.com/office/powerpoint/2010/main" val="3681268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3AF6C-4A0B-E945-ADA7-D614EB65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10569577" cy="985557"/>
          </a:xfrm>
        </p:spPr>
        <p:txBody>
          <a:bodyPr/>
          <a:lstStyle/>
          <a:p>
            <a:r>
              <a:rPr lang="en-US" dirty="0"/>
              <a:t>Several dimensions are better than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7F97-069D-4A45-B97A-B5F3887D3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5"/>
            <a:ext cx="5556549" cy="1438275"/>
          </a:xfrm>
        </p:spPr>
        <p:txBody>
          <a:bodyPr>
            <a:normAutofit/>
          </a:bodyPr>
          <a:lstStyle/>
          <a:p>
            <a:r>
              <a:rPr lang="en-US" dirty="0"/>
              <a:t>With a third dimension, we can now linearly separate our classes</a:t>
            </a:r>
          </a:p>
          <a:p>
            <a:r>
              <a:rPr lang="en-US" dirty="0"/>
              <a:t>Does this mean we should keep adding dimensions forever?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802CA88-067D-984B-993C-1ABA34D07618}"/>
              </a:ext>
            </a:extLst>
          </p:cNvPr>
          <p:cNvGrpSpPr/>
          <p:nvPr/>
        </p:nvGrpSpPr>
        <p:grpSpPr>
          <a:xfrm>
            <a:off x="7351989" y="1115370"/>
            <a:ext cx="3817495" cy="5404212"/>
            <a:chOff x="5894664" y="1305210"/>
            <a:chExt cx="3817495" cy="5404212"/>
          </a:xfrm>
        </p:grpSpPr>
        <p:sp>
          <p:nvSpPr>
            <p:cNvPr id="35" name="Parallelogram 34">
              <a:extLst>
                <a:ext uri="{FF2B5EF4-FFF2-40B4-BE49-F238E27FC236}">
                  <a16:creationId xmlns:a16="http://schemas.microsoft.com/office/drawing/2014/main" id="{F4700455-D291-9D4D-BEB1-C324698AAD31}"/>
                </a:ext>
              </a:extLst>
            </p:cNvPr>
            <p:cNvSpPr/>
            <p:nvPr/>
          </p:nvSpPr>
          <p:spPr>
            <a:xfrm>
              <a:off x="5894664" y="4007316"/>
              <a:ext cx="3792409" cy="2702106"/>
            </a:xfrm>
            <a:prstGeom prst="parallelogram">
              <a:avLst>
                <a:gd name="adj" fmla="val 33460"/>
              </a:avLst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AF4EA29-2BD4-BD49-BCFA-C99730E067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87073" y="130953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2353E49-E0FE-CF4B-A226-02FCFD2627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67910" y="400731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2943351-50CF-914A-8FDF-B1D611D0A8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10549" y="1312070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02DA69B-6FAF-9A41-9E1B-9912EE2FF5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5674" y="400731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Google Shape;88;p15">
              <a:extLst>
                <a:ext uri="{FF2B5EF4-FFF2-40B4-BE49-F238E27FC236}">
                  <a16:creationId xmlns:a16="http://schemas.microsoft.com/office/drawing/2014/main" id="{AD58036E-D48C-5246-858E-296F5EA813AC}"/>
                </a:ext>
              </a:extLst>
            </p:cNvPr>
            <p:cNvSpPr/>
            <p:nvPr/>
          </p:nvSpPr>
          <p:spPr>
            <a:xfrm>
              <a:off x="7074357" y="3525438"/>
              <a:ext cx="288731" cy="288731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88;p15">
              <a:extLst>
                <a:ext uri="{FF2B5EF4-FFF2-40B4-BE49-F238E27FC236}">
                  <a16:creationId xmlns:a16="http://schemas.microsoft.com/office/drawing/2014/main" id="{C2D4247B-B7CC-014E-94EE-91A5CDDD38B9}"/>
                </a:ext>
              </a:extLst>
            </p:cNvPr>
            <p:cNvSpPr/>
            <p:nvPr/>
          </p:nvSpPr>
          <p:spPr>
            <a:xfrm>
              <a:off x="7147511" y="4265340"/>
              <a:ext cx="387482" cy="387482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88;p15">
              <a:extLst>
                <a:ext uri="{FF2B5EF4-FFF2-40B4-BE49-F238E27FC236}">
                  <a16:creationId xmlns:a16="http://schemas.microsoft.com/office/drawing/2014/main" id="{9EC3BA00-3DD7-554A-9DD8-5AB09B426E86}"/>
                </a:ext>
              </a:extLst>
            </p:cNvPr>
            <p:cNvSpPr/>
            <p:nvPr/>
          </p:nvSpPr>
          <p:spPr>
            <a:xfrm>
              <a:off x="7753198" y="4513341"/>
              <a:ext cx="449397" cy="449397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88;p15">
              <a:extLst>
                <a:ext uri="{FF2B5EF4-FFF2-40B4-BE49-F238E27FC236}">
                  <a16:creationId xmlns:a16="http://schemas.microsoft.com/office/drawing/2014/main" id="{B04501BD-AE4C-9C41-95AE-388AAB9BE641}"/>
                </a:ext>
              </a:extLst>
            </p:cNvPr>
            <p:cNvSpPr/>
            <p:nvPr/>
          </p:nvSpPr>
          <p:spPr>
            <a:xfrm>
              <a:off x="6663274" y="5338470"/>
              <a:ext cx="555448" cy="555448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Parallelogram 36">
              <a:extLst>
                <a:ext uri="{FF2B5EF4-FFF2-40B4-BE49-F238E27FC236}">
                  <a16:creationId xmlns:a16="http://schemas.microsoft.com/office/drawing/2014/main" id="{83EF8A90-E30A-0E46-92BD-DC08F18A649F}"/>
                </a:ext>
              </a:extLst>
            </p:cNvPr>
            <p:cNvSpPr/>
            <p:nvPr/>
          </p:nvSpPr>
          <p:spPr>
            <a:xfrm>
              <a:off x="5904760" y="1305210"/>
              <a:ext cx="3792409" cy="2702106"/>
            </a:xfrm>
            <a:prstGeom prst="parallelogram">
              <a:avLst>
                <a:gd name="adj" fmla="val 33460"/>
              </a:avLst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1177190B-A292-CA46-9635-501EEE82A97C}"/>
                </a:ext>
              </a:extLst>
            </p:cNvPr>
            <p:cNvSpPr/>
            <p:nvPr/>
          </p:nvSpPr>
          <p:spPr>
            <a:xfrm rot="16984921">
              <a:off x="5481349" y="2494530"/>
              <a:ext cx="4325357" cy="2843481"/>
            </a:xfrm>
            <a:prstGeom prst="parallelogram">
              <a:avLst>
                <a:gd name="adj" fmla="val 51064"/>
              </a:avLst>
            </a:prstGeom>
            <a:solidFill>
              <a:schemeClr val="accent1">
                <a:alpha val="48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3AA2F11-3CA1-ED49-887A-ADBDA251C99B}"/>
                </a:ext>
              </a:extLst>
            </p:cNvPr>
            <p:cNvGrpSpPr/>
            <p:nvPr/>
          </p:nvGrpSpPr>
          <p:grpSpPr>
            <a:xfrm>
              <a:off x="6507383" y="2811440"/>
              <a:ext cx="2222665" cy="2500062"/>
              <a:chOff x="6507383" y="2811440"/>
              <a:chExt cx="2222665" cy="2500062"/>
            </a:xfrm>
          </p:grpSpPr>
          <p:sp>
            <p:nvSpPr>
              <p:cNvPr id="42" name="Google Shape;87;p15">
                <a:extLst>
                  <a:ext uri="{FF2B5EF4-FFF2-40B4-BE49-F238E27FC236}">
                    <a16:creationId xmlns:a16="http://schemas.microsoft.com/office/drawing/2014/main" id="{4BAFC664-FB7F-7740-A438-9839057D9DE7}"/>
                  </a:ext>
                </a:extLst>
              </p:cNvPr>
              <p:cNvSpPr/>
              <p:nvPr/>
            </p:nvSpPr>
            <p:spPr>
              <a:xfrm>
                <a:off x="7411657" y="2811440"/>
                <a:ext cx="341541" cy="341541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87;p15">
                <a:extLst>
                  <a:ext uri="{FF2B5EF4-FFF2-40B4-BE49-F238E27FC236}">
                    <a16:creationId xmlns:a16="http://schemas.microsoft.com/office/drawing/2014/main" id="{B1AD50EE-966D-B548-8608-26AA4C48E254}"/>
                  </a:ext>
                </a:extLst>
              </p:cNvPr>
              <p:cNvSpPr/>
              <p:nvPr/>
            </p:nvSpPr>
            <p:spPr>
              <a:xfrm>
                <a:off x="6507383" y="3718569"/>
                <a:ext cx="555448" cy="555448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87;p15">
                <a:extLst>
                  <a:ext uri="{FF2B5EF4-FFF2-40B4-BE49-F238E27FC236}">
                    <a16:creationId xmlns:a16="http://schemas.microsoft.com/office/drawing/2014/main" id="{7112E70E-D254-FE4D-A34C-8DBC081589DB}"/>
                  </a:ext>
                </a:extLst>
              </p:cNvPr>
              <p:cNvSpPr/>
              <p:nvPr/>
            </p:nvSpPr>
            <p:spPr>
              <a:xfrm>
                <a:off x="8280651" y="3152981"/>
                <a:ext cx="449397" cy="449397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87;p15">
                <a:extLst>
                  <a:ext uri="{FF2B5EF4-FFF2-40B4-BE49-F238E27FC236}">
                    <a16:creationId xmlns:a16="http://schemas.microsoft.com/office/drawing/2014/main" id="{E90B46C0-B120-8541-B17A-1628FDE5EC55}"/>
                  </a:ext>
                </a:extLst>
              </p:cNvPr>
              <p:cNvSpPr/>
              <p:nvPr/>
            </p:nvSpPr>
            <p:spPr>
              <a:xfrm>
                <a:off x="8280650" y="4862105"/>
                <a:ext cx="449397" cy="449397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64CC2865-541D-0847-9C48-04A313CD8F88}"/>
              </a:ext>
            </a:extLst>
          </p:cNvPr>
          <p:cNvSpPr txBox="1">
            <a:spLocks/>
          </p:cNvSpPr>
          <p:nvPr/>
        </p:nvSpPr>
        <p:spPr>
          <a:xfrm>
            <a:off x="318983" y="3387410"/>
            <a:ext cx="5245212" cy="27673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Check for understanding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What are some things we notice about our observations as we add more dimensions?</a:t>
            </a:r>
          </a:p>
          <a:p>
            <a:r>
              <a:rPr lang="en-US" dirty="0">
                <a:solidFill>
                  <a:schemeClr val="bg1"/>
                </a:solidFill>
              </a:rPr>
              <a:t>Points are farther away from each other</a:t>
            </a:r>
          </a:p>
          <a:p>
            <a:r>
              <a:rPr lang="en-US" dirty="0">
                <a:solidFill>
                  <a:schemeClr val="bg1"/>
                </a:solidFill>
              </a:rPr>
              <a:t>More dimensions make it possible to linearly separate our observations </a:t>
            </a:r>
          </a:p>
        </p:txBody>
      </p:sp>
    </p:spTree>
    <p:extLst>
      <p:ext uri="{BB962C8B-B14F-4D97-AF65-F5344CB8AC3E}">
        <p14:creationId xmlns:p14="http://schemas.microsoft.com/office/powerpoint/2010/main" val="1795661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arallelogram 52">
            <a:extLst>
              <a:ext uri="{FF2B5EF4-FFF2-40B4-BE49-F238E27FC236}">
                <a16:creationId xmlns:a16="http://schemas.microsoft.com/office/drawing/2014/main" id="{68513D46-0D26-A842-A952-94754025E381}"/>
              </a:ext>
            </a:extLst>
          </p:cNvPr>
          <p:cNvSpPr/>
          <p:nvPr/>
        </p:nvSpPr>
        <p:spPr>
          <a:xfrm>
            <a:off x="6166296" y="2275439"/>
            <a:ext cx="3792409" cy="2702106"/>
          </a:xfrm>
          <a:prstGeom prst="parallelogram">
            <a:avLst>
              <a:gd name="adj" fmla="val 33460"/>
            </a:avLst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15000">
                <a:schemeClr val="accent3">
                  <a:lumMod val="0"/>
                  <a:lumOff val="100000"/>
                </a:schemeClr>
              </a:gs>
              <a:gs pos="100000">
                <a:schemeClr val="bg2">
                  <a:lumMod val="75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1A07840D-6351-544B-8D00-0A4E9F9FF734}"/>
              </a:ext>
            </a:extLst>
          </p:cNvPr>
          <p:cNvSpPr/>
          <p:nvPr/>
        </p:nvSpPr>
        <p:spPr>
          <a:xfrm>
            <a:off x="8786813" y="2228845"/>
            <a:ext cx="1143045" cy="842962"/>
          </a:xfrm>
          <a:custGeom>
            <a:avLst/>
            <a:gdLst>
              <a:gd name="connsiteX0" fmla="*/ 185737 w 1143045"/>
              <a:gd name="connsiteY0" fmla="*/ 0 h 842962"/>
              <a:gd name="connsiteX1" fmla="*/ 185737 w 1143045"/>
              <a:gd name="connsiteY1" fmla="*/ 0 h 842962"/>
              <a:gd name="connsiteX2" fmla="*/ 28575 w 1143045"/>
              <a:gd name="connsiteY2" fmla="*/ 171450 h 842962"/>
              <a:gd name="connsiteX3" fmla="*/ 0 w 1143045"/>
              <a:gd name="connsiteY3" fmla="*/ 257175 h 842962"/>
              <a:gd name="connsiteX4" fmla="*/ 28575 w 1143045"/>
              <a:gd name="connsiteY4" fmla="*/ 414337 h 842962"/>
              <a:gd name="connsiteX5" fmla="*/ 57150 w 1143045"/>
              <a:gd name="connsiteY5" fmla="*/ 457200 h 842962"/>
              <a:gd name="connsiteX6" fmla="*/ 100012 w 1143045"/>
              <a:gd name="connsiteY6" fmla="*/ 500062 h 842962"/>
              <a:gd name="connsiteX7" fmla="*/ 157162 w 1143045"/>
              <a:gd name="connsiteY7" fmla="*/ 585787 h 842962"/>
              <a:gd name="connsiteX8" fmla="*/ 228600 w 1143045"/>
              <a:gd name="connsiteY8" fmla="*/ 671512 h 842962"/>
              <a:gd name="connsiteX9" fmla="*/ 314325 w 1143045"/>
              <a:gd name="connsiteY9" fmla="*/ 728662 h 842962"/>
              <a:gd name="connsiteX10" fmla="*/ 357187 w 1143045"/>
              <a:gd name="connsiteY10" fmla="*/ 757237 h 842962"/>
              <a:gd name="connsiteX11" fmla="*/ 400050 w 1143045"/>
              <a:gd name="connsiteY11" fmla="*/ 785812 h 842962"/>
              <a:gd name="connsiteX12" fmla="*/ 442912 w 1143045"/>
              <a:gd name="connsiteY12" fmla="*/ 800100 h 842962"/>
              <a:gd name="connsiteX13" fmla="*/ 485775 w 1143045"/>
              <a:gd name="connsiteY13" fmla="*/ 828675 h 842962"/>
              <a:gd name="connsiteX14" fmla="*/ 557212 w 1143045"/>
              <a:gd name="connsiteY14" fmla="*/ 842962 h 842962"/>
              <a:gd name="connsiteX15" fmla="*/ 728662 w 1143045"/>
              <a:gd name="connsiteY15" fmla="*/ 828675 h 842962"/>
              <a:gd name="connsiteX16" fmla="*/ 814387 w 1143045"/>
              <a:gd name="connsiteY16" fmla="*/ 800100 h 842962"/>
              <a:gd name="connsiteX17" fmla="*/ 900112 w 1143045"/>
              <a:gd name="connsiteY17" fmla="*/ 742950 h 842962"/>
              <a:gd name="connsiteX18" fmla="*/ 957262 w 1143045"/>
              <a:gd name="connsiteY18" fmla="*/ 657225 h 842962"/>
              <a:gd name="connsiteX19" fmla="*/ 985837 w 1143045"/>
              <a:gd name="connsiteY19" fmla="*/ 571500 h 842962"/>
              <a:gd name="connsiteX20" fmla="*/ 1000125 w 1143045"/>
              <a:gd name="connsiteY20" fmla="*/ 528637 h 842962"/>
              <a:gd name="connsiteX21" fmla="*/ 1028700 w 1143045"/>
              <a:gd name="connsiteY21" fmla="*/ 414337 h 842962"/>
              <a:gd name="connsiteX22" fmla="*/ 1085850 w 1143045"/>
              <a:gd name="connsiteY22" fmla="*/ 242887 h 842962"/>
              <a:gd name="connsiteX23" fmla="*/ 1100137 w 1143045"/>
              <a:gd name="connsiteY23" fmla="*/ 200025 h 842962"/>
              <a:gd name="connsiteX24" fmla="*/ 1143000 w 1143045"/>
              <a:gd name="connsiteY24" fmla="*/ 114300 h 842962"/>
              <a:gd name="connsiteX25" fmla="*/ 1128712 w 1143045"/>
              <a:gd name="connsiteY25" fmla="*/ 42862 h 842962"/>
              <a:gd name="connsiteX26" fmla="*/ 642937 w 1143045"/>
              <a:gd name="connsiteY26" fmla="*/ 28575 h 842962"/>
              <a:gd name="connsiteX27" fmla="*/ 571500 w 1143045"/>
              <a:gd name="connsiteY27" fmla="*/ 14287 h 842962"/>
              <a:gd name="connsiteX28" fmla="*/ 185737 w 1143045"/>
              <a:gd name="connsiteY28" fmla="*/ 0 h 84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43045" h="842962">
                <a:moveTo>
                  <a:pt x="185737" y="0"/>
                </a:moveTo>
                <a:lnTo>
                  <a:pt x="185737" y="0"/>
                </a:lnTo>
                <a:cubicBezTo>
                  <a:pt x="132595" y="45551"/>
                  <a:pt x="53027" y="98095"/>
                  <a:pt x="28575" y="171450"/>
                </a:cubicBezTo>
                <a:lnTo>
                  <a:pt x="0" y="257175"/>
                </a:lnTo>
                <a:cubicBezTo>
                  <a:pt x="4926" y="296584"/>
                  <a:pt x="6549" y="370285"/>
                  <a:pt x="28575" y="414337"/>
                </a:cubicBezTo>
                <a:cubicBezTo>
                  <a:pt x="36254" y="429696"/>
                  <a:pt x="46157" y="444008"/>
                  <a:pt x="57150" y="457200"/>
                </a:cubicBezTo>
                <a:cubicBezTo>
                  <a:pt x="70085" y="472722"/>
                  <a:pt x="85725" y="485775"/>
                  <a:pt x="100012" y="500062"/>
                </a:cubicBezTo>
                <a:cubicBezTo>
                  <a:pt x="125122" y="575390"/>
                  <a:pt x="97704" y="514437"/>
                  <a:pt x="157162" y="585787"/>
                </a:cubicBezTo>
                <a:cubicBezTo>
                  <a:pt x="200611" y="637926"/>
                  <a:pt x="169281" y="625375"/>
                  <a:pt x="228600" y="671512"/>
                </a:cubicBezTo>
                <a:cubicBezTo>
                  <a:pt x="255709" y="692596"/>
                  <a:pt x="285750" y="709612"/>
                  <a:pt x="314325" y="728662"/>
                </a:cubicBezTo>
                <a:lnTo>
                  <a:pt x="357187" y="757237"/>
                </a:lnTo>
                <a:cubicBezTo>
                  <a:pt x="371475" y="766762"/>
                  <a:pt x="383760" y="780382"/>
                  <a:pt x="400050" y="785812"/>
                </a:cubicBezTo>
                <a:cubicBezTo>
                  <a:pt x="414337" y="790575"/>
                  <a:pt x="429442" y="793365"/>
                  <a:pt x="442912" y="800100"/>
                </a:cubicBezTo>
                <a:cubicBezTo>
                  <a:pt x="458271" y="807779"/>
                  <a:pt x="469697" y="822646"/>
                  <a:pt x="485775" y="828675"/>
                </a:cubicBezTo>
                <a:cubicBezTo>
                  <a:pt x="508513" y="837202"/>
                  <a:pt x="533400" y="838200"/>
                  <a:pt x="557212" y="842962"/>
                </a:cubicBezTo>
                <a:cubicBezTo>
                  <a:pt x="614362" y="838200"/>
                  <a:pt x="672094" y="838103"/>
                  <a:pt x="728662" y="828675"/>
                </a:cubicBezTo>
                <a:cubicBezTo>
                  <a:pt x="758373" y="823723"/>
                  <a:pt x="814387" y="800100"/>
                  <a:pt x="814387" y="800100"/>
                </a:cubicBezTo>
                <a:cubicBezTo>
                  <a:pt x="842962" y="781050"/>
                  <a:pt x="881062" y="771525"/>
                  <a:pt x="900112" y="742950"/>
                </a:cubicBezTo>
                <a:cubicBezTo>
                  <a:pt x="919162" y="714375"/>
                  <a:pt x="946402" y="689806"/>
                  <a:pt x="957262" y="657225"/>
                </a:cubicBezTo>
                <a:lnTo>
                  <a:pt x="985837" y="571500"/>
                </a:lnTo>
                <a:cubicBezTo>
                  <a:pt x="990600" y="557212"/>
                  <a:pt x="996472" y="543248"/>
                  <a:pt x="1000125" y="528637"/>
                </a:cubicBezTo>
                <a:cubicBezTo>
                  <a:pt x="1009650" y="490537"/>
                  <a:pt x="1016281" y="451594"/>
                  <a:pt x="1028700" y="414337"/>
                </a:cubicBezTo>
                <a:lnTo>
                  <a:pt x="1085850" y="242887"/>
                </a:lnTo>
                <a:cubicBezTo>
                  <a:pt x="1090612" y="228600"/>
                  <a:pt x="1091783" y="212556"/>
                  <a:pt x="1100137" y="200025"/>
                </a:cubicBezTo>
                <a:cubicBezTo>
                  <a:pt x="1137066" y="144631"/>
                  <a:pt x="1123282" y="173452"/>
                  <a:pt x="1143000" y="114300"/>
                </a:cubicBezTo>
                <a:cubicBezTo>
                  <a:pt x="1138237" y="90487"/>
                  <a:pt x="1152647" y="46965"/>
                  <a:pt x="1128712" y="42862"/>
                </a:cubicBezTo>
                <a:cubicBezTo>
                  <a:pt x="969046" y="15491"/>
                  <a:pt x="804719" y="36872"/>
                  <a:pt x="642937" y="28575"/>
                </a:cubicBezTo>
                <a:cubicBezTo>
                  <a:pt x="618685" y="27331"/>
                  <a:pt x="595651" y="16829"/>
                  <a:pt x="571500" y="14287"/>
                </a:cubicBezTo>
                <a:cubicBezTo>
                  <a:pt x="400317" y="-3732"/>
                  <a:pt x="250031" y="2381"/>
                  <a:pt x="185737" y="0"/>
                </a:cubicBezTo>
                <a:close/>
              </a:path>
            </a:pathLst>
          </a:custGeom>
          <a:solidFill>
            <a:schemeClr val="accent1">
              <a:alpha val="16000"/>
            </a:schemeClr>
          </a:solidFill>
          <a:ln w="6350">
            <a:solidFill>
              <a:srgbClr val="EA3D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CC87DCCA-FB09-8446-B49B-E8AB2DE716FE}"/>
              </a:ext>
            </a:extLst>
          </p:cNvPr>
          <p:cNvSpPr/>
          <p:nvPr/>
        </p:nvSpPr>
        <p:spPr>
          <a:xfrm>
            <a:off x="6772275" y="2401649"/>
            <a:ext cx="1341334" cy="1498833"/>
          </a:xfrm>
          <a:custGeom>
            <a:avLst/>
            <a:gdLst>
              <a:gd name="connsiteX0" fmla="*/ 757238 w 1443038"/>
              <a:gd name="connsiteY0" fmla="*/ 0 h 1628775"/>
              <a:gd name="connsiteX1" fmla="*/ 757238 w 1443038"/>
              <a:gd name="connsiteY1" fmla="*/ 0 h 1628775"/>
              <a:gd name="connsiteX2" fmla="*/ 1057275 w 1443038"/>
              <a:gd name="connsiteY2" fmla="*/ 271463 h 1628775"/>
              <a:gd name="connsiteX3" fmla="*/ 1114425 w 1443038"/>
              <a:gd name="connsiteY3" fmla="*/ 328613 h 1628775"/>
              <a:gd name="connsiteX4" fmla="*/ 1157288 w 1443038"/>
              <a:gd name="connsiteY4" fmla="*/ 371475 h 1628775"/>
              <a:gd name="connsiteX5" fmla="*/ 1200150 w 1443038"/>
              <a:gd name="connsiteY5" fmla="*/ 414338 h 1628775"/>
              <a:gd name="connsiteX6" fmla="*/ 1243013 w 1443038"/>
              <a:gd name="connsiteY6" fmla="*/ 457200 h 1628775"/>
              <a:gd name="connsiteX7" fmla="*/ 1300163 w 1443038"/>
              <a:gd name="connsiteY7" fmla="*/ 542925 h 1628775"/>
              <a:gd name="connsiteX8" fmla="*/ 1328738 w 1443038"/>
              <a:gd name="connsiteY8" fmla="*/ 585788 h 1628775"/>
              <a:gd name="connsiteX9" fmla="*/ 1357313 w 1443038"/>
              <a:gd name="connsiteY9" fmla="*/ 671513 h 1628775"/>
              <a:gd name="connsiteX10" fmla="*/ 1371600 w 1443038"/>
              <a:gd name="connsiteY10" fmla="*/ 714375 h 1628775"/>
              <a:gd name="connsiteX11" fmla="*/ 1414463 w 1443038"/>
              <a:gd name="connsiteY11" fmla="*/ 971550 h 1628775"/>
              <a:gd name="connsiteX12" fmla="*/ 1428750 w 1443038"/>
              <a:gd name="connsiteY12" fmla="*/ 1014413 h 1628775"/>
              <a:gd name="connsiteX13" fmla="*/ 1443038 w 1443038"/>
              <a:gd name="connsiteY13" fmla="*/ 1057275 h 1628775"/>
              <a:gd name="connsiteX14" fmla="*/ 1414463 w 1443038"/>
              <a:gd name="connsiteY14" fmla="*/ 1271588 h 1628775"/>
              <a:gd name="connsiteX15" fmla="*/ 1314450 w 1443038"/>
              <a:gd name="connsiteY15" fmla="*/ 1400175 h 1628775"/>
              <a:gd name="connsiteX16" fmla="*/ 1228725 w 1443038"/>
              <a:gd name="connsiteY16" fmla="*/ 1457325 h 1628775"/>
              <a:gd name="connsiteX17" fmla="*/ 1143000 w 1443038"/>
              <a:gd name="connsiteY17" fmla="*/ 1514475 h 1628775"/>
              <a:gd name="connsiteX18" fmla="*/ 971550 w 1443038"/>
              <a:gd name="connsiteY18" fmla="*/ 1571625 h 1628775"/>
              <a:gd name="connsiteX19" fmla="*/ 885825 w 1443038"/>
              <a:gd name="connsiteY19" fmla="*/ 1600200 h 1628775"/>
              <a:gd name="connsiteX20" fmla="*/ 842963 w 1443038"/>
              <a:gd name="connsiteY20" fmla="*/ 1614488 h 1628775"/>
              <a:gd name="connsiteX21" fmla="*/ 785813 w 1443038"/>
              <a:gd name="connsiteY21" fmla="*/ 1628775 h 1628775"/>
              <a:gd name="connsiteX22" fmla="*/ 600075 w 1443038"/>
              <a:gd name="connsiteY22" fmla="*/ 1614488 h 1628775"/>
              <a:gd name="connsiteX23" fmla="*/ 471488 w 1443038"/>
              <a:gd name="connsiteY23" fmla="*/ 1543050 h 1628775"/>
              <a:gd name="connsiteX24" fmla="*/ 371475 w 1443038"/>
              <a:gd name="connsiteY24" fmla="*/ 1471613 h 1628775"/>
              <a:gd name="connsiteX25" fmla="*/ 285750 w 1443038"/>
              <a:gd name="connsiteY25" fmla="*/ 1343025 h 1628775"/>
              <a:gd name="connsiteX26" fmla="*/ 257175 w 1443038"/>
              <a:gd name="connsiteY26" fmla="*/ 1300163 h 1628775"/>
              <a:gd name="connsiteX27" fmla="*/ 214313 w 1443038"/>
              <a:gd name="connsiteY27" fmla="*/ 1257300 h 1628775"/>
              <a:gd name="connsiteX28" fmla="*/ 200025 w 1443038"/>
              <a:gd name="connsiteY28" fmla="*/ 1214438 h 1628775"/>
              <a:gd name="connsiteX29" fmla="*/ 142875 w 1443038"/>
              <a:gd name="connsiteY29" fmla="*/ 1128713 h 1628775"/>
              <a:gd name="connsiteX30" fmla="*/ 85725 w 1443038"/>
              <a:gd name="connsiteY30" fmla="*/ 1000125 h 1628775"/>
              <a:gd name="connsiteX31" fmla="*/ 14288 w 1443038"/>
              <a:gd name="connsiteY31" fmla="*/ 871538 h 1628775"/>
              <a:gd name="connsiteX32" fmla="*/ 0 w 1443038"/>
              <a:gd name="connsiteY32" fmla="*/ 871538 h 1628775"/>
              <a:gd name="connsiteX33" fmla="*/ 0 w 1443038"/>
              <a:gd name="connsiteY33" fmla="*/ 871538 h 1628775"/>
              <a:gd name="connsiteX34" fmla="*/ 85725 w 1443038"/>
              <a:gd name="connsiteY34" fmla="*/ 685800 h 1628775"/>
              <a:gd name="connsiteX35" fmla="*/ 157163 w 1443038"/>
              <a:gd name="connsiteY35" fmla="*/ 600075 h 1628775"/>
              <a:gd name="connsiteX36" fmla="*/ 228600 w 1443038"/>
              <a:gd name="connsiteY36" fmla="*/ 500063 h 1628775"/>
              <a:gd name="connsiteX37" fmla="*/ 314325 w 1443038"/>
              <a:gd name="connsiteY37" fmla="*/ 414338 h 1628775"/>
              <a:gd name="connsiteX38" fmla="*/ 357188 w 1443038"/>
              <a:gd name="connsiteY38" fmla="*/ 371475 h 1628775"/>
              <a:gd name="connsiteX39" fmla="*/ 400050 w 1443038"/>
              <a:gd name="connsiteY39" fmla="*/ 328613 h 1628775"/>
              <a:gd name="connsiteX40" fmla="*/ 442913 w 1443038"/>
              <a:gd name="connsiteY40" fmla="*/ 300038 h 1628775"/>
              <a:gd name="connsiteX41" fmla="*/ 542925 w 1443038"/>
              <a:gd name="connsiteY41" fmla="*/ 185738 h 1628775"/>
              <a:gd name="connsiteX42" fmla="*/ 614363 w 1443038"/>
              <a:gd name="connsiteY42" fmla="*/ 114300 h 1628775"/>
              <a:gd name="connsiteX43" fmla="*/ 642938 w 1443038"/>
              <a:gd name="connsiteY43" fmla="*/ 71438 h 1628775"/>
              <a:gd name="connsiteX44" fmla="*/ 757238 w 1443038"/>
              <a:gd name="connsiteY44" fmla="*/ 0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443038" h="1628775">
                <a:moveTo>
                  <a:pt x="757238" y="0"/>
                </a:moveTo>
                <a:lnTo>
                  <a:pt x="757238" y="0"/>
                </a:lnTo>
                <a:lnTo>
                  <a:pt x="1057275" y="271463"/>
                </a:lnTo>
                <a:cubicBezTo>
                  <a:pt x="1077102" y="289703"/>
                  <a:pt x="1095375" y="309563"/>
                  <a:pt x="1114425" y="328613"/>
                </a:cubicBezTo>
                <a:lnTo>
                  <a:pt x="1157288" y="371475"/>
                </a:lnTo>
                <a:lnTo>
                  <a:pt x="1200150" y="414338"/>
                </a:lnTo>
                <a:cubicBezTo>
                  <a:pt x="1214438" y="428626"/>
                  <a:pt x="1231805" y="440388"/>
                  <a:pt x="1243013" y="457200"/>
                </a:cubicBezTo>
                <a:lnTo>
                  <a:pt x="1300163" y="542925"/>
                </a:lnTo>
                <a:lnTo>
                  <a:pt x="1328738" y="585788"/>
                </a:lnTo>
                <a:lnTo>
                  <a:pt x="1357313" y="671513"/>
                </a:lnTo>
                <a:lnTo>
                  <a:pt x="1371600" y="714375"/>
                </a:lnTo>
                <a:cubicBezTo>
                  <a:pt x="1388390" y="915847"/>
                  <a:pt x="1367753" y="831417"/>
                  <a:pt x="1414463" y="971550"/>
                </a:cubicBezTo>
                <a:lnTo>
                  <a:pt x="1428750" y="1014413"/>
                </a:lnTo>
                <a:lnTo>
                  <a:pt x="1443038" y="1057275"/>
                </a:lnTo>
                <a:cubicBezTo>
                  <a:pt x="1442026" y="1069424"/>
                  <a:pt x="1443069" y="1220096"/>
                  <a:pt x="1414463" y="1271588"/>
                </a:cubicBezTo>
                <a:cubicBezTo>
                  <a:pt x="1390975" y="1313866"/>
                  <a:pt x="1355198" y="1368482"/>
                  <a:pt x="1314450" y="1400175"/>
                </a:cubicBezTo>
                <a:cubicBezTo>
                  <a:pt x="1287341" y="1421259"/>
                  <a:pt x="1257300" y="1438275"/>
                  <a:pt x="1228725" y="1457325"/>
                </a:cubicBezTo>
                <a:lnTo>
                  <a:pt x="1143000" y="1514475"/>
                </a:lnTo>
                <a:lnTo>
                  <a:pt x="971550" y="1571625"/>
                </a:lnTo>
                <a:lnTo>
                  <a:pt x="885825" y="1600200"/>
                </a:lnTo>
                <a:cubicBezTo>
                  <a:pt x="871538" y="1604962"/>
                  <a:pt x="857574" y="1610835"/>
                  <a:pt x="842963" y="1614488"/>
                </a:cubicBezTo>
                <a:lnTo>
                  <a:pt x="785813" y="1628775"/>
                </a:lnTo>
                <a:cubicBezTo>
                  <a:pt x="723900" y="1624013"/>
                  <a:pt x="661691" y="1622190"/>
                  <a:pt x="600075" y="1614488"/>
                </a:cubicBezTo>
                <a:cubicBezTo>
                  <a:pt x="553651" y="1608685"/>
                  <a:pt x="503571" y="1564439"/>
                  <a:pt x="471488" y="1543050"/>
                </a:cubicBezTo>
                <a:cubicBezTo>
                  <a:pt x="408808" y="1501263"/>
                  <a:pt x="442368" y="1524782"/>
                  <a:pt x="371475" y="1471613"/>
                </a:cubicBezTo>
                <a:lnTo>
                  <a:pt x="285750" y="1343025"/>
                </a:lnTo>
                <a:cubicBezTo>
                  <a:pt x="276225" y="1328738"/>
                  <a:pt x="269317" y="1312305"/>
                  <a:pt x="257175" y="1300163"/>
                </a:cubicBezTo>
                <a:lnTo>
                  <a:pt x="214313" y="1257300"/>
                </a:lnTo>
                <a:cubicBezTo>
                  <a:pt x="209550" y="1243013"/>
                  <a:pt x="207339" y="1227603"/>
                  <a:pt x="200025" y="1214438"/>
                </a:cubicBezTo>
                <a:cubicBezTo>
                  <a:pt x="183346" y="1184417"/>
                  <a:pt x="142875" y="1128713"/>
                  <a:pt x="142875" y="1128713"/>
                </a:cubicBezTo>
                <a:cubicBezTo>
                  <a:pt x="108870" y="1026698"/>
                  <a:pt x="131008" y="1068050"/>
                  <a:pt x="85725" y="1000125"/>
                </a:cubicBezTo>
                <a:cubicBezTo>
                  <a:pt x="74940" y="967770"/>
                  <a:pt x="47041" y="871538"/>
                  <a:pt x="14288" y="871538"/>
                </a:cubicBezTo>
                <a:lnTo>
                  <a:pt x="0" y="871538"/>
                </a:lnTo>
                <a:lnTo>
                  <a:pt x="0" y="871538"/>
                </a:lnTo>
                <a:cubicBezTo>
                  <a:pt x="11237" y="846255"/>
                  <a:pt x="60949" y="729158"/>
                  <a:pt x="85725" y="685800"/>
                </a:cubicBezTo>
                <a:cubicBezTo>
                  <a:pt x="124422" y="618081"/>
                  <a:pt x="103437" y="664546"/>
                  <a:pt x="157163" y="600075"/>
                </a:cubicBezTo>
                <a:cubicBezTo>
                  <a:pt x="244121" y="495726"/>
                  <a:pt x="112790" y="628742"/>
                  <a:pt x="228600" y="500063"/>
                </a:cubicBezTo>
                <a:cubicBezTo>
                  <a:pt x="255634" y="470026"/>
                  <a:pt x="285750" y="442913"/>
                  <a:pt x="314325" y="414338"/>
                </a:cubicBezTo>
                <a:lnTo>
                  <a:pt x="357188" y="371475"/>
                </a:lnTo>
                <a:cubicBezTo>
                  <a:pt x="371475" y="357188"/>
                  <a:pt x="383238" y="339821"/>
                  <a:pt x="400050" y="328613"/>
                </a:cubicBezTo>
                <a:lnTo>
                  <a:pt x="442913" y="300038"/>
                </a:lnTo>
                <a:cubicBezTo>
                  <a:pt x="509588" y="200026"/>
                  <a:pt x="471488" y="233363"/>
                  <a:pt x="542925" y="185738"/>
                </a:cubicBezTo>
                <a:cubicBezTo>
                  <a:pt x="619122" y="71441"/>
                  <a:pt x="519115" y="209547"/>
                  <a:pt x="614363" y="114300"/>
                </a:cubicBezTo>
                <a:cubicBezTo>
                  <a:pt x="626505" y="102158"/>
                  <a:pt x="628377" y="80539"/>
                  <a:pt x="642938" y="71438"/>
                </a:cubicBezTo>
                <a:cubicBezTo>
                  <a:pt x="693478" y="39851"/>
                  <a:pt x="712526" y="42863"/>
                  <a:pt x="757238" y="0"/>
                </a:cubicBezTo>
                <a:close/>
              </a:path>
            </a:pathLst>
          </a:custGeom>
          <a:solidFill>
            <a:srgbClr val="FF00FF">
              <a:alpha val="16000"/>
            </a:srgbClr>
          </a:solidFill>
          <a:ln w="6350">
            <a:solidFill>
              <a:srgbClr val="EA3D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13AF6C-4A0B-E945-ADA7-D614EB65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10569577" cy="985557"/>
          </a:xfrm>
        </p:spPr>
        <p:txBody>
          <a:bodyPr/>
          <a:lstStyle/>
          <a:p>
            <a:r>
              <a:rPr lang="en-US" dirty="0"/>
              <a:t>Adding dimensions is good, up to a limit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7F97-069D-4A45-B97A-B5F3887D3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4" y="1362069"/>
            <a:ext cx="11214747" cy="1438275"/>
          </a:xfrm>
        </p:spPr>
        <p:txBody>
          <a:bodyPr>
            <a:normAutofit/>
          </a:bodyPr>
          <a:lstStyle/>
          <a:p>
            <a:r>
              <a:rPr lang="en-US" dirty="0"/>
              <a:t>What happens if we squish our observations and separating plane down to two dimensions?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802CA88-067D-984B-993C-1ABA34D07618}"/>
              </a:ext>
            </a:extLst>
          </p:cNvPr>
          <p:cNvGrpSpPr/>
          <p:nvPr/>
        </p:nvGrpSpPr>
        <p:grpSpPr>
          <a:xfrm>
            <a:off x="1234274" y="2081206"/>
            <a:ext cx="3091497" cy="4376457"/>
            <a:chOff x="5894664" y="1305210"/>
            <a:chExt cx="3817495" cy="5404212"/>
          </a:xfrm>
        </p:grpSpPr>
        <p:sp>
          <p:nvSpPr>
            <p:cNvPr id="35" name="Parallelogram 34">
              <a:extLst>
                <a:ext uri="{FF2B5EF4-FFF2-40B4-BE49-F238E27FC236}">
                  <a16:creationId xmlns:a16="http://schemas.microsoft.com/office/drawing/2014/main" id="{F4700455-D291-9D4D-BEB1-C324698AAD31}"/>
                </a:ext>
              </a:extLst>
            </p:cNvPr>
            <p:cNvSpPr/>
            <p:nvPr/>
          </p:nvSpPr>
          <p:spPr>
            <a:xfrm>
              <a:off x="5894664" y="4007316"/>
              <a:ext cx="3792409" cy="2702106"/>
            </a:xfrm>
            <a:prstGeom prst="parallelogram">
              <a:avLst>
                <a:gd name="adj" fmla="val 33460"/>
              </a:avLst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AF4EA29-2BD4-BD49-BCFA-C99730E067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87073" y="130953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2353E49-E0FE-CF4B-A226-02FCFD2627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67910" y="400731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2943351-50CF-914A-8FDF-B1D611D0A8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10549" y="1312070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02DA69B-6FAF-9A41-9E1B-9912EE2FF5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5674" y="400731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Google Shape;88;p15">
              <a:extLst>
                <a:ext uri="{FF2B5EF4-FFF2-40B4-BE49-F238E27FC236}">
                  <a16:creationId xmlns:a16="http://schemas.microsoft.com/office/drawing/2014/main" id="{AD58036E-D48C-5246-858E-296F5EA813AC}"/>
                </a:ext>
              </a:extLst>
            </p:cNvPr>
            <p:cNvSpPr/>
            <p:nvPr/>
          </p:nvSpPr>
          <p:spPr>
            <a:xfrm>
              <a:off x="7074357" y="3525438"/>
              <a:ext cx="288731" cy="288731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88;p15">
              <a:extLst>
                <a:ext uri="{FF2B5EF4-FFF2-40B4-BE49-F238E27FC236}">
                  <a16:creationId xmlns:a16="http://schemas.microsoft.com/office/drawing/2014/main" id="{C2D4247B-B7CC-014E-94EE-91A5CDDD38B9}"/>
                </a:ext>
              </a:extLst>
            </p:cNvPr>
            <p:cNvSpPr/>
            <p:nvPr/>
          </p:nvSpPr>
          <p:spPr>
            <a:xfrm>
              <a:off x="7147511" y="4265340"/>
              <a:ext cx="387482" cy="387482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88;p15">
              <a:extLst>
                <a:ext uri="{FF2B5EF4-FFF2-40B4-BE49-F238E27FC236}">
                  <a16:creationId xmlns:a16="http://schemas.microsoft.com/office/drawing/2014/main" id="{9EC3BA00-3DD7-554A-9DD8-5AB09B426E86}"/>
                </a:ext>
              </a:extLst>
            </p:cNvPr>
            <p:cNvSpPr/>
            <p:nvPr/>
          </p:nvSpPr>
          <p:spPr>
            <a:xfrm>
              <a:off x="7753198" y="4513341"/>
              <a:ext cx="449397" cy="449397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88;p15">
              <a:extLst>
                <a:ext uri="{FF2B5EF4-FFF2-40B4-BE49-F238E27FC236}">
                  <a16:creationId xmlns:a16="http://schemas.microsoft.com/office/drawing/2014/main" id="{B04501BD-AE4C-9C41-95AE-388AAB9BE641}"/>
                </a:ext>
              </a:extLst>
            </p:cNvPr>
            <p:cNvSpPr/>
            <p:nvPr/>
          </p:nvSpPr>
          <p:spPr>
            <a:xfrm>
              <a:off x="6663274" y="5338470"/>
              <a:ext cx="555448" cy="555448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Parallelogram 36">
              <a:extLst>
                <a:ext uri="{FF2B5EF4-FFF2-40B4-BE49-F238E27FC236}">
                  <a16:creationId xmlns:a16="http://schemas.microsoft.com/office/drawing/2014/main" id="{83EF8A90-E30A-0E46-92BD-DC08F18A649F}"/>
                </a:ext>
              </a:extLst>
            </p:cNvPr>
            <p:cNvSpPr/>
            <p:nvPr/>
          </p:nvSpPr>
          <p:spPr>
            <a:xfrm>
              <a:off x="5904760" y="1305210"/>
              <a:ext cx="3792409" cy="2702106"/>
            </a:xfrm>
            <a:prstGeom prst="parallelogram">
              <a:avLst>
                <a:gd name="adj" fmla="val 33460"/>
              </a:avLst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1177190B-A292-CA46-9635-501EEE82A97C}"/>
                </a:ext>
              </a:extLst>
            </p:cNvPr>
            <p:cNvSpPr/>
            <p:nvPr/>
          </p:nvSpPr>
          <p:spPr>
            <a:xfrm rot="16984921">
              <a:off x="5481349" y="2494530"/>
              <a:ext cx="4325357" cy="2843481"/>
            </a:xfrm>
            <a:prstGeom prst="parallelogram">
              <a:avLst>
                <a:gd name="adj" fmla="val 51064"/>
              </a:avLst>
            </a:prstGeom>
            <a:solidFill>
              <a:schemeClr val="accent1">
                <a:alpha val="48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3AA2F11-3CA1-ED49-887A-ADBDA251C99B}"/>
                </a:ext>
              </a:extLst>
            </p:cNvPr>
            <p:cNvGrpSpPr/>
            <p:nvPr/>
          </p:nvGrpSpPr>
          <p:grpSpPr>
            <a:xfrm>
              <a:off x="6507383" y="2811440"/>
              <a:ext cx="2222665" cy="2500062"/>
              <a:chOff x="6507383" y="2811440"/>
              <a:chExt cx="2222665" cy="2500062"/>
            </a:xfrm>
          </p:grpSpPr>
          <p:sp>
            <p:nvSpPr>
              <p:cNvPr id="42" name="Google Shape;87;p15">
                <a:extLst>
                  <a:ext uri="{FF2B5EF4-FFF2-40B4-BE49-F238E27FC236}">
                    <a16:creationId xmlns:a16="http://schemas.microsoft.com/office/drawing/2014/main" id="{4BAFC664-FB7F-7740-A438-9839057D9DE7}"/>
                  </a:ext>
                </a:extLst>
              </p:cNvPr>
              <p:cNvSpPr/>
              <p:nvPr/>
            </p:nvSpPr>
            <p:spPr>
              <a:xfrm>
                <a:off x="7411657" y="2811440"/>
                <a:ext cx="341541" cy="341541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87;p15">
                <a:extLst>
                  <a:ext uri="{FF2B5EF4-FFF2-40B4-BE49-F238E27FC236}">
                    <a16:creationId xmlns:a16="http://schemas.microsoft.com/office/drawing/2014/main" id="{B1AD50EE-966D-B548-8608-26AA4C48E254}"/>
                  </a:ext>
                </a:extLst>
              </p:cNvPr>
              <p:cNvSpPr/>
              <p:nvPr/>
            </p:nvSpPr>
            <p:spPr>
              <a:xfrm>
                <a:off x="6507383" y="3718569"/>
                <a:ext cx="555448" cy="555448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87;p15">
                <a:extLst>
                  <a:ext uri="{FF2B5EF4-FFF2-40B4-BE49-F238E27FC236}">
                    <a16:creationId xmlns:a16="http://schemas.microsoft.com/office/drawing/2014/main" id="{7112E70E-D254-FE4D-A34C-8DBC081589DB}"/>
                  </a:ext>
                </a:extLst>
              </p:cNvPr>
              <p:cNvSpPr/>
              <p:nvPr/>
            </p:nvSpPr>
            <p:spPr>
              <a:xfrm>
                <a:off x="8280651" y="3152981"/>
                <a:ext cx="449397" cy="449397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87;p15">
                <a:extLst>
                  <a:ext uri="{FF2B5EF4-FFF2-40B4-BE49-F238E27FC236}">
                    <a16:creationId xmlns:a16="http://schemas.microsoft.com/office/drawing/2014/main" id="{E90B46C0-B120-8541-B17A-1628FDE5EC55}"/>
                  </a:ext>
                </a:extLst>
              </p:cNvPr>
              <p:cNvSpPr/>
              <p:nvPr/>
            </p:nvSpPr>
            <p:spPr>
              <a:xfrm>
                <a:off x="8280650" y="4862105"/>
                <a:ext cx="449397" cy="449397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4" name="Google Shape;88;p15">
            <a:extLst>
              <a:ext uri="{FF2B5EF4-FFF2-40B4-BE49-F238E27FC236}">
                <a16:creationId xmlns:a16="http://schemas.microsoft.com/office/drawing/2014/main" id="{ABC04CD8-C633-D549-AC34-7314BDB15C61}"/>
              </a:ext>
            </a:extLst>
          </p:cNvPr>
          <p:cNvSpPr/>
          <p:nvPr/>
        </p:nvSpPr>
        <p:spPr>
          <a:xfrm>
            <a:off x="7000266" y="2875695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5" name="Google Shape;87;p15">
            <a:extLst>
              <a:ext uri="{FF2B5EF4-FFF2-40B4-BE49-F238E27FC236}">
                <a16:creationId xmlns:a16="http://schemas.microsoft.com/office/drawing/2014/main" id="{3D5A89A1-184F-EF4E-8610-D0BAEE605041}"/>
              </a:ext>
            </a:extLst>
          </p:cNvPr>
          <p:cNvSpPr/>
          <p:nvPr/>
        </p:nvSpPr>
        <p:spPr>
          <a:xfrm>
            <a:off x="7985333" y="2348897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6" name="Google Shape;87;p15">
            <a:extLst>
              <a:ext uri="{FF2B5EF4-FFF2-40B4-BE49-F238E27FC236}">
                <a16:creationId xmlns:a16="http://schemas.microsoft.com/office/drawing/2014/main" id="{341C7881-9FA4-4249-9B08-DAEB5254340E}"/>
              </a:ext>
            </a:extLst>
          </p:cNvPr>
          <p:cNvSpPr/>
          <p:nvPr/>
        </p:nvSpPr>
        <p:spPr>
          <a:xfrm>
            <a:off x="6679552" y="3895963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7" name="Google Shape;88;p15">
            <a:extLst>
              <a:ext uri="{FF2B5EF4-FFF2-40B4-BE49-F238E27FC236}">
                <a16:creationId xmlns:a16="http://schemas.microsoft.com/office/drawing/2014/main" id="{701A6CEF-3A75-AA4C-999A-6C61DD7B5D46}"/>
              </a:ext>
            </a:extLst>
          </p:cNvPr>
          <p:cNvSpPr/>
          <p:nvPr/>
        </p:nvSpPr>
        <p:spPr>
          <a:xfrm>
            <a:off x="7496025" y="2953304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8" name="Google Shape;88;p15">
            <a:extLst>
              <a:ext uri="{FF2B5EF4-FFF2-40B4-BE49-F238E27FC236}">
                <a16:creationId xmlns:a16="http://schemas.microsoft.com/office/drawing/2014/main" id="{CAFD92D2-ED5D-184D-92FF-CCBDC824CC40}"/>
              </a:ext>
            </a:extLst>
          </p:cNvPr>
          <p:cNvSpPr/>
          <p:nvPr/>
        </p:nvSpPr>
        <p:spPr>
          <a:xfrm>
            <a:off x="7271327" y="3373217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9" name="Google Shape;87;p15">
            <a:extLst>
              <a:ext uri="{FF2B5EF4-FFF2-40B4-BE49-F238E27FC236}">
                <a16:creationId xmlns:a16="http://schemas.microsoft.com/office/drawing/2014/main" id="{4D259CA3-FAA5-A547-A2B5-D84852A03766}"/>
              </a:ext>
            </a:extLst>
          </p:cNvPr>
          <p:cNvSpPr/>
          <p:nvPr/>
        </p:nvSpPr>
        <p:spPr>
          <a:xfrm>
            <a:off x="8507759" y="2848581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0" name="Google Shape;88;p15">
            <a:extLst>
              <a:ext uri="{FF2B5EF4-FFF2-40B4-BE49-F238E27FC236}">
                <a16:creationId xmlns:a16="http://schemas.microsoft.com/office/drawing/2014/main" id="{35E3DDB3-EAB2-4049-B805-5B03463C4EBA}"/>
              </a:ext>
            </a:extLst>
          </p:cNvPr>
          <p:cNvSpPr/>
          <p:nvPr/>
        </p:nvSpPr>
        <p:spPr>
          <a:xfrm>
            <a:off x="7972737" y="4441670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1" name="Google Shape;87;p15">
            <a:extLst>
              <a:ext uri="{FF2B5EF4-FFF2-40B4-BE49-F238E27FC236}">
                <a16:creationId xmlns:a16="http://schemas.microsoft.com/office/drawing/2014/main" id="{5BCD101C-56EA-064E-9091-84F958EE24EB}"/>
              </a:ext>
            </a:extLst>
          </p:cNvPr>
          <p:cNvSpPr/>
          <p:nvPr/>
        </p:nvSpPr>
        <p:spPr>
          <a:xfrm>
            <a:off x="8660298" y="3806539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2" name="Google Shape;87;p15">
            <a:extLst>
              <a:ext uri="{FF2B5EF4-FFF2-40B4-BE49-F238E27FC236}">
                <a16:creationId xmlns:a16="http://schemas.microsoft.com/office/drawing/2014/main" id="{FC34971B-DF3F-E247-8B94-3DB9AA71FDF9}"/>
              </a:ext>
            </a:extLst>
          </p:cNvPr>
          <p:cNvSpPr/>
          <p:nvPr/>
        </p:nvSpPr>
        <p:spPr>
          <a:xfrm>
            <a:off x="8244050" y="3304799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3" name="Google Shape;87;p15">
            <a:extLst>
              <a:ext uri="{FF2B5EF4-FFF2-40B4-BE49-F238E27FC236}">
                <a16:creationId xmlns:a16="http://schemas.microsoft.com/office/drawing/2014/main" id="{8E31D835-28D7-1E4D-B0B7-4F64F1FD4194}"/>
              </a:ext>
            </a:extLst>
          </p:cNvPr>
          <p:cNvSpPr/>
          <p:nvPr/>
        </p:nvSpPr>
        <p:spPr>
          <a:xfrm>
            <a:off x="7811289" y="3749205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4" name="Google Shape;87;p15">
            <a:extLst>
              <a:ext uri="{FF2B5EF4-FFF2-40B4-BE49-F238E27FC236}">
                <a16:creationId xmlns:a16="http://schemas.microsoft.com/office/drawing/2014/main" id="{92DA925F-3B7F-0A41-B79D-02D10A2A2468}"/>
              </a:ext>
            </a:extLst>
          </p:cNvPr>
          <p:cNvSpPr/>
          <p:nvPr/>
        </p:nvSpPr>
        <p:spPr>
          <a:xfrm>
            <a:off x="7262949" y="3992273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5" name="Google Shape;88;p15">
            <a:extLst>
              <a:ext uri="{FF2B5EF4-FFF2-40B4-BE49-F238E27FC236}">
                <a16:creationId xmlns:a16="http://schemas.microsoft.com/office/drawing/2014/main" id="{AA9DB8F4-9DFC-954E-9B5D-764CD0D79137}"/>
              </a:ext>
            </a:extLst>
          </p:cNvPr>
          <p:cNvSpPr/>
          <p:nvPr/>
        </p:nvSpPr>
        <p:spPr>
          <a:xfrm>
            <a:off x="9042780" y="2394427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BEFC3BCF-21BE-7648-8A86-99B5686C09CF}"/>
              </a:ext>
            </a:extLst>
          </p:cNvPr>
          <p:cNvSpPr/>
          <p:nvPr/>
        </p:nvSpPr>
        <p:spPr>
          <a:xfrm>
            <a:off x="7715250" y="4214807"/>
            <a:ext cx="914400" cy="734162"/>
          </a:xfrm>
          <a:custGeom>
            <a:avLst/>
            <a:gdLst>
              <a:gd name="connsiteX0" fmla="*/ 14288 w 914400"/>
              <a:gd name="connsiteY0" fmla="*/ 700088 h 800100"/>
              <a:gd name="connsiteX1" fmla="*/ 14288 w 914400"/>
              <a:gd name="connsiteY1" fmla="*/ 700088 h 800100"/>
              <a:gd name="connsiteX2" fmla="*/ 0 w 914400"/>
              <a:gd name="connsiteY2" fmla="*/ 571500 h 800100"/>
              <a:gd name="connsiteX3" fmla="*/ 42863 w 914400"/>
              <a:gd name="connsiteY3" fmla="*/ 328613 h 800100"/>
              <a:gd name="connsiteX4" fmla="*/ 71438 w 914400"/>
              <a:gd name="connsiteY4" fmla="*/ 214313 h 800100"/>
              <a:gd name="connsiteX5" fmla="*/ 100013 w 914400"/>
              <a:gd name="connsiteY5" fmla="*/ 171450 h 800100"/>
              <a:gd name="connsiteX6" fmla="*/ 142875 w 914400"/>
              <a:gd name="connsiteY6" fmla="*/ 128588 h 800100"/>
              <a:gd name="connsiteX7" fmla="*/ 185738 w 914400"/>
              <a:gd name="connsiteY7" fmla="*/ 114300 h 800100"/>
              <a:gd name="connsiteX8" fmla="*/ 228600 w 914400"/>
              <a:gd name="connsiteY8" fmla="*/ 85725 h 800100"/>
              <a:gd name="connsiteX9" fmla="*/ 371475 w 914400"/>
              <a:gd name="connsiteY9" fmla="*/ 42863 h 800100"/>
              <a:gd name="connsiteX10" fmla="*/ 414338 w 914400"/>
              <a:gd name="connsiteY10" fmla="*/ 28575 h 800100"/>
              <a:gd name="connsiteX11" fmla="*/ 514350 w 914400"/>
              <a:gd name="connsiteY11" fmla="*/ 0 h 800100"/>
              <a:gd name="connsiteX12" fmla="*/ 700088 w 914400"/>
              <a:gd name="connsiteY12" fmla="*/ 28575 h 800100"/>
              <a:gd name="connsiteX13" fmla="*/ 742950 w 914400"/>
              <a:gd name="connsiteY13" fmla="*/ 57150 h 800100"/>
              <a:gd name="connsiteX14" fmla="*/ 842963 w 914400"/>
              <a:gd name="connsiteY14" fmla="*/ 157163 h 800100"/>
              <a:gd name="connsiteX15" fmla="*/ 857250 w 914400"/>
              <a:gd name="connsiteY15" fmla="*/ 200025 h 800100"/>
              <a:gd name="connsiteX16" fmla="*/ 914400 w 914400"/>
              <a:gd name="connsiteY16" fmla="*/ 285750 h 800100"/>
              <a:gd name="connsiteX17" fmla="*/ 885825 w 914400"/>
              <a:gd name="connsiteY17" fmla="*/ 585788 h 800100"/>
              <a:gd name="connsiteX18" fmla="*/ 871538 w 914400"/>
              <a:gd name="connsiteY18" fmla="*/ 642938 h 800100"/>
              <a:gd name="connsiteX19" fmla="*/ 857250 w 914400"/>
              <a:gd name="connsiteY19" fmla="*/ 714375 h 800100"/>
              <a:gd name="connsiteX20" fmla="*/ 771525 w 914400"/>
              <a:gd name="connsiteY20" fmla="*/ 742950 h 800100"/>
              <a:gd name="connsiteX21" fmla="*/ 685800 w 914400"/>
              <a:gd name="connsiteY21" fmla="*/ 771525 h 800100"/>
              <a:gd name="connsiteX22" fmla="*/ 642938 w 914400"/>
              <a:gd name="connsiteY22" fmla="*/ 785813 h 800100"/>
              <a:gd name="connsiteX23" fmla="*/ 542925 w 914400"/>
              <a:gd name="connsiteY23" fmla="*/ 800100 h 800100"/>
              <a:gd name="connsiteX24" fmla="*/ 57150 w 914400"/>
              <a:gd name="connsiteY24" fmla="*/ 785813 h 800100"/>
              <a:gd name="connsiteX25" fmla="*/ 28575 w 914400"/>
              <a:gd name="connsiteY25" fmla="*/ 742950 h 800100"/>
              <a:gd name="connsiteX26" fmla="*/ 14288 w 914400"/>
              <a:gd name="connsiteY26" fmla="*/ 700088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914400" h="800100">
                <a:moveTo>
                  <a:pt x="14288" y="700088"/>
                </a:moveTo>
                <a:lnTo>
                  <a:pt x="14288" y="700088"/>
                </a:lnTo>
                <a:cubicBezTo>
                  <a:pt x="9525" y="657225"/>
                  <a:pt x="0" y="614626"/>
                  <a:pt x="0" y="571500"/>
                </a:cubicBezTo>
                <a:cubicBezTo>
                  <a:pt x="0" y="311493"/>
                  <a:pt x="7396" y="505954"/>
                  <a:pt x="42863" y="328613"/>
                </a:cubicBezTo>
                <a:cubicBezTo>
                  <a:pt x="48298" y="301435"/>
                  <a:pt x="56791" y="243606"/>
                  <a:pt x="71438" y="214313"/>
                </a:cubicBezTo>
                <a:cubicBezTo>
                  <a:pt x="79117" y="198954"/>
                  <a:pt x="89020" y="184642"/>
                  <a:pt x="100013" y="171450"/>
                </a:cubicBezTo>
                <a:cubicBezTo>
                  <a:pt x="112948" y="155928"/>
                  <a:pt x="126063" y="139796"/>
                  <a:pt x="142875" y="128588"/>
                </a:cubicBezTo>
                <a:cubicBezTo>
                  <a:pt x="155406" y="120234"/>
                  <a:pt x="172267" y="121035"/>
                  <a:pt x="185738" y="114300"/>
                </a:cubicBezTo>
                <a:cubicBezTo>
                  <a:pt x="201096" y="106621"/>
                  <a:pt x="212909" y="92699"/>
                  <a:pt x="228600" y="85725"/>
                </a:cubicBezTo>
                <a:cubicBezTo>
                  <a:pt x="289722" y="58560"/>
                  <a:pt x="313287" y="59488"/>
                  <a:pt x="371475" y="42863"/>
                </a:cubicBezTo>
                <a:cubicBezTo>
                  <a:pt x="385956" y="38726"/>
                  <a:pt x="399857" y="32712"/>
                  <a:pt x="414338" y="28575"/>
                </a:cubicBezTo>
                <a:cubicBezTo>
                  <a:pt x="539911" y="-7303"/>
                  <a:pt x="411588" y="34256"/>
                  <a:pt x="514350" y="0"/>
                </a:cubicBezTo>
                <a:cubicBezTo>
                  <a:pt x="555316" y="4097"/>
                  <a:pt x="648600" y="2831"/>
                  <a:pt x="700088" y="28575"/>
                </a:cubicBezTo>
                <a:cubicBezTo>
                  <a:pt x="715447" y="36254"/>
                  <a:pt x="730187" y="45663"/>
                  <a:pt x="742950" y="57150"/>
                </a:cubicBezTo>
                <a:cubicBezTo>
                  <a:pt x="777994" y="88689"/>
                  <a:pt x="842963" y="157163"/>
                  <a:pt x="842963" y="157163"/>
                </a:cubicBezTo>
                <a:cubicBezTo>
                  <a:pt x="847725" y="171450"/>
                  <a:pt x="849936" y="186860"/>
                  <a:pt x="857250" y="200025"/>
                </a:cubicBezTo>
                <a:cubicBezTo>
                  <a:pt x="873928" y="230046"/>
                  <a:pt x="914400" y="285750"/>
                  <a:pt x="914400" y="285750"/>
                </a:cubicBezTo>
                <a:cubicBezTo>
                  <a:pt x="891130" y="704616"/>
                  <a:pt x="928693" y="435749"/>
                  <a:pt x="885825" y="585788"/>
                </a:cubicBezTo>
                <a:cubicBezTo>
                  <a:pt x="880431" y="604669"/>
                  <a:pt x="875798" y="623769"/>
                  <a:pt x="871538" y="642938"/>
                </a:cubicBezTo>
                <a:cubicBezTo>
                  <a:pt x="866270" y="666644"/>
                  <a:pt x="874421" y="697204"/>
                  <a:pt x="857250" y="714375"/>
                </a:cubicBezTo>
                <a:cubicBezTo>
                  <a:pt x="835951" y="735673"/>
                  <a:pt x="800100" y="733425"/>
                  <a:pt x="771525" y="742950"/>
                </a:cubicBezTo>
                <a:lnTo>
                  <a:pt x="685800" y="771525"/>
                </a:lnTo>
                <a:cubicBezTo>
                  <a:pt x="671513" y="776287"/>
                  <a:pt x="657847" y="783683"/>
                  <a:pt x="642938" y="785813"/>
                </a:cubicBezTo>
                <a:lnTo>
                  <a:pt x="542925" y="800100"/>
                </a:lnTo>
                <a:cubicBezTo>
                  <a:pt x="381000" y="795338"/>
                  <a:pt x="218154" y="803702"/>
                  <a:pt x="57150" y="785813"/>
                </a:cubicBezTo>
                <a:cubicBezTo>
                  <a:pt x="40083" y="783917"/>
                  <a:pt x="34005" y="759240"/>
                  <a:pt x="28575" y="742950"/>
                </a:cubicBezTo>
                <a:lnTo>
                  <a:pt x="14288" y="700088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 w="6350">
            <a:solidFill>
              <a:srgbClr val="EA3D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70815255-E422-334E-9720-CD90BA5856B2}"/>
              </a:ext>
            </a:extLst>
          </p:cNvPr>
          <p:cNvCxnSpPr/>
          <p:nvPr/>
        </p:nvCxnSpPr>
        <p:spPr>
          <a:xfrm flipV="1">
            <a:off x="6170262" y="2275439"/>
            <a:ext cx="918079" cy="270210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FCC80249-ECEA-5A41-95A2-672EED442943}"/>
              </a:ext>
            </a:extLst>
          </p:cNvPr>
          <p:cNvCxnSpPr>
            <a:cxnSpLocks/>
          </p:cNvCxnSpPr>
          <p:nvPr/>
        </p:nvCxnSpPr>
        <p:spPr>
          <a:xfrm flipV="1">
            <a:off x="6174854" y="4977545"/>
            <a:ext cx="2882214" cy="682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610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arallelogram 49">
            <a:extLst>
              <a:ext uri="{FF2B5EF4-FFF2-40B4-BE49-F238E27FC236}">
                <a16:creationId xmlns:a16="http://schemas.microsoft.com/office/drawing/2014/main" id="{87A1E399-3833-1B41-B327-B63F4E341EC5}"/>
              </a:ext>
            </a:extLst>
          </p:cNvPr>
          <p:cNvSpPr/>
          <p:nvPr/>
        </p:nvSpPr>
        <p:spPr>
          <a:xfrm>
            <a:off x="6166296" y="2275439"/>
            <a:ext cx="3792409" cy="2702106"/>
          </a:xfrm>
          <a:prstGeom prst="parallelogram">
            <a:avLst>
              <a:gd name="adj" fmla="val 33460"/>
            </a:avLst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15000">
                <a:schemeClr val="accent3">
                  <a:lumMod val="0"/>
                  <a:lumOff val="100000"/>
                </a:schemeClr>
              </a:gs>
              <a:gs pos="100000">
                <a:schemeClr val="bg2">
                  <a:lumMod val="75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80B0BB7-C702-014A-AF7B-274E2A97A9D2}"/>
              </a:ext>
            </a:extLst>
          </p:cNvPr>
          <p:cNvCxnSpPr/>
          <p:nvPr/>
        </p:nvCxnSpPr>
        <p:spPr>
          <a:xfrm flipV="1">
            <a:off x="6170262" y="2275439"/>
            <a:ext cx="918079" cy="270210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0044959-8A53-F946-B6CD-76C7C51E38F8}"/>
              </a:ext>
            </a:extLst>
          </p:cNvPr>
          <p:cNvCxnSpPr>
            <a:cxnSpLocks/>
          </p:cNvCxnSpPr>
          <p:nvPr/>
        </p:nvCxnSpPr>
        <p:spPr>
          <a:xfrm flipV="1">
            <a:off x="6174854" y="4977545"/>
            <a:ext cx="2882214" cy="682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5">
            <a:extLst>
              <a:ext uri="{FF2B5EF4-FFF2-40B4-BE49-F238E27FC236}">
                <a16:creationId xmlns:a16="http://schemas.microsoft.com/office/drawing/2014/main" id="{1A07840D-6351-544B-8D00-0A4E9F9FF734}"/>
              </a:ext>
            </a:extLst>
          </p:cNvPr>
          <p:cNvSpPr/>
          <p:nvPr/>
        </p:nvSpPr>
        <p:spPr>
          <a:xfrm>
            <a:off x="8786813" y="2228845"/>
            <a:ext cx="1143045" cy="842962"/>
          </a:xfrm>
          <a:custGeom>
            <a:avLst/>
            <a:gdLst>
              <a:gd name="connsiteX0" fmla="*/ 185737 w 1143045"/>
              <a:gd name="connsiteY0" fmla="*/ 0 h 842962"/>
              <a:gd name="connsiteX1" fmla="*/ 185737 w 1143045"/>
              <a:gd name="connsiteY1" fmla="*/ 0 h 842962"/>
              <a:gd name="connsiteX2" fmla="*/ 28575 w 1143045"/>
              <a:gd name="connsiteY2" fmla="*/ 171450 h 842962"/>
              <a:gd name="connsiteX3" fmla="*/ 0 w 1143045"/>
              <a:gd name="connsiteY3" fmla="*/ 257175 h 842962"/>
              <a:gd name="connsiteX4" fmla="*/ 28575 w 1143045"/>
              <a:gd name="connsiteY4" fmla="*/ 414337 h 842962"/>
              <a:gd name="connsiteX5" fmla="*/ 57150 w 1143045"/>
              <a:gd name="connsiteY5" fmla="*/ 457200 h 842962"/>
              <a:gd name="connsiteX6" fmla="*/ 100012 w 1143045"/>
              <a:gd name="connsiteY6" fmla="*/ 500062 h 842962"/>
              <a:gd name="connsiteX7" fmla="*/ 157162 w 1143045"/>
              <a:gd name="connsiteY7" fmla="*/ 585787 h 842962"/>
              <a:gd name="connsiteX8" fmla="*/ 228600 w 1143045"/>
              <a:gd name="connsiteY8" fmla="*/ 671512 h 842962"/>
              <a:gd name="connsiteX9" fmla="*/ 314325 w 1143045"/>
              <a:gd name="connsiteY9" fmla="*/ 728662 h 842962"/>
              <a:gd name="connsiteX10" fmla="*/ 357187 w 1143045"/>
              <a:gd name="connsiteY10" fmla="*/ 757237 h 842962"/>
              <a:gd name="connsiteX11" fmla="*/ 400050 w 1143045"/>
              <a:gd name="connsiteY11" fmla="*/ 785812 h 842962"/>
              <a:gd name="connsiteX12" fmla="*/ 442912 w 1143045"/>
              <a:gd name="connsiteY12" fmla="*/ 800100 h 842962"/>
              <a:gd name="connsiteX13" fmla="*/ 485775 w 1143045"/>
              <a:gd name="connsiteY13" fmla="*/ 828675 h 842962"/>
              <a:gd name="connsiteX14" fmla="*/ 557212 w 1143045"/>
              <a:gd name="connsiteY14" fmla="*/ 842962 h 842962"/>
              <a:gd name="connsiteX15" fmla="*/ 728662 w 1143045"/>
              <a:gd name="connsiteY15" fmla="*/ 828675 h 842962"/>
              <a:gd name="connsiteX16" fmla="*/ 814387 w 1143045"/>
              <a:gd name="connsiteY16" fmla="*/ 800100 h 842962"/>
              <a:gd name="connsiteX17" fmla="*/ 900112 w 1143045"/>
              <a:gd name="connsiteY17" fmla="*/ 742950 h 842962"/>
              <a:gd name="connsiteX18" fmla="*/ 957262 w 1143045"/>
              <a:gd name="connsiteY18" fmla="*/ 657225 h 842962"/>
              <a:gd name="connsiteX19" fmla="*/ 985837 w 1143045"/>
              <a:gd name="connsiteY19" fmla="*/ 571500 h 842962"/>
              <a:gd name="connsiteX20" fmla="*/ 1000125 w 1143045"/>
              <a:gd name="connsiteY20" fmla="*/ 528637 h 842962"/>
              <a:gd name="connsiteX21" fmla="*/ 1028700 w 1143045"/>
              <a:gd name="connsiteY21" fmla="*/ 414337 h 842962"/>
              <a:gd name="connsiteX22" fmla="*/ 1085850 w 1143045"/>
              <a:gd name="connsiteY22" fmla="*/ 242887 h 842962"/>
              <a:gd name="connsiteX23" fmla="*/ 1100137 w 1143045"/>
              <a:gd name="connsiteY23" fmla="*/ 200025 h 842962"/>
              <a:gd name="connsiteX24" fmla="*/ 1143000 w 1143045"/>
              <a:gd name="connsiteY24" fmla="*/ 114300 h 842962"/>
              <a:gd name="connsiteX25" fmla="*/ 1128712 w 1143045"/>
              <a:gd name="connsiteY25" fmla="*/ 42862 h 842962"/>
              <a:gd name="connsiteX26" fmla="*/ 642937 w 1143045"/>
              <a:gd name="connsiteY26" fmla="*/ 28575 h 842962"/>
              <a:gd name="connsiteX27" fmla="*/ 571500 w 1143045"/>
              <a:gd name="connsiteY27" fmla="*/ 14287 h 842962"/>
              <a:gd name="connsiteX28" fmla="*/ 185737 w 1143045"/>
              <a:gd name="connsiteY28" fmla="*/ 0 h 84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43045" h="842962">
                <a:moveTo>
                  <a:pt x="185737" y="0"/>
                </a:moveTo>
                <a:lnTo>
                  <a:pt x="185737" y="0"/>
                </a:lnTo>
                <a:cubicBezTo>
                  <a:pt x="132595" y="45551"/>
                  <a:pt x="53027" y="98095"/>
                  <a:pt x="28575" y="171450"/>
                </a:cubicBezTo>
                <a:lnTo>
                  <a:pt x="0" y="257175"/>
                </a:lnTo>
                <a:cubicBezTo>
                  <a:pt x="4926" y="296584"/>
                  <a:pt x="6549" y="370285"/>
                  <a:pt x="28575" y="414337"/>
                </a:cubicBezTo>
                <a:cubicBezTo>
                  <a:pt x="36254" y="429696"/>
                  <a:pt x="46157" y="444008"/>
                  <a:pt x="57150" y="457200"/>
                </a:cubicBezTo>
                <a:cubicBezTo>
                  <a:pt x="70085" y="472722"/>
                  <a:pt x="85725" y="485775"/>
                  <a:pt x="100012" y="500062"/>
                </a:cubicBezTo>
                <a:cubicBezTo>
                  <a:pt x="125122" y="575390"/>
                  <a:pt x="97704" y="514437"/>
                  <a:pt x="157162" y="585787"/>
                </a:cubicBezTo>
                <a:cubicBezTo>
                  <a:pt x="200611" y="637926"/>
                  <a:pt x="169281" y="625375"/>
                  <a:pt x="228600" y="671512"/>
                </a:cubicBezTo>
                <a:cubicBezTo>
                  <a:pt x="255709" y="692596"/>
                  <a:pt x="285750" y="709612"/>
                  <a:pt x="314325" y="728662"/>
                </a:cubicBezTo>
                <a:lnTo>
                  <a:pt x="357187" y="757237"/>
                </a:lnTo>
                <a:cubicBezTo>
                  <a:pt x="371475" y="766762"/>
                  <a:pt x="383760" y="780382"/>
                  <a:pt x="400050" y="785812"/>
                </a:cubicBezTo>
                <a:cubicBezTo>
                  <a:pt x="414337" y="790575"/>
                  <a:pt x="429442" y="793365"/>
                  <a:pt x="442912" y="800100"/>
                </a:cubicBezTo>
                <a:cubicBezTo>
                  <a:pt x="458271" y="807779"/>
                  <a:pt x="469697" y="822646"/>
                  <a:pt x="485775" y="828675"/>
                </a:cubicBezTo>
                <a:cubicBezTo>
                  <a:pt x="508513" y="837202"/>
                  <a:pt x="533400" y="838200"/>
                  <a:pt x="557212" y="842962"/>
                </a:cubicBezTo>
                <a:cubicBezTo>
                  <a:pt x="614362" y="838200"/>
                  <a:pt x="672094" y="838103"/>
                  <a:pt x="728662" y="828675"/>
                </a:cubicBezTo>
                <a:cubicBezTo>
                  <a:pt x="758373" y="823723"/>
                  <a:pt x="814387" y="800100"/>
                  <a:pt x="814387" y="800100"/>
                </a:cubicBezTo>
                <a:cubicBezTo>
                  <a:pt x="842962" y="781050"/>
                  <a:pt x="881062" y="771525"/>
                  <a:pt x="900112" y="742950"/>
                </a:cubicBezTo>
                <a:cubicBezTo>
                  <a:pt x="919162" y="714375"/>
                  <a:pt x="946402" y="689806"/>
                  <a:pt x="957262" y="657225"/>
                </a:cubicBezTo>
                <a:lnTo>
                  <a:pt x="985837" y="571500"/>
                </a:lnTo>
                <a:cubicBezTo>
                  <a:pt x="990600" y="557212"/>
                  <a:pt x="996472" y="543248"/>
                  <a:pt x="1000125" y="528637"/>
                </a:cubicBezTo>
                <a:cubicBezTo>
                  <a:pt x="1009650" y="490537"/>
                  <a:pt x="1016281" y="451594"/>
                  <a:pt x="1028700" y="414337"/>
                </a:cubicBezTo>
                <a:lnTo>
                  <a:pt x="1085850" y="242887"/>
                </a:lnTo>
                <a:cubicBezTo>
                  <a:pt x="1090612" y="228600"/>
                  <a:pt x="1091783" y="212556"/>
                  <a:pt x="1100137" y="200025"/>
                </a:cubicBezTo>
                <a:cubicBezTo>
                  <a:pt x="1137066" y="144631"/>
                  <a:pt x="1123282" y="173452"/>
                  <a:pt x="1143000" y="114300"/>
                </a:cubicBezTo>
                <a:cubicBezTo>
                  <a:pt x="1138237" y="90487"/>
                  <a:pt x="1152647" y="46965"/>
                  <a:pt x="1128712" y="42862"/>
                </a:cubicBezTo>
                <a:cubicBezTo>
                  <a:pt x="969046" y="15491"/>
                  <a:pt x="804719" y="36872"/>
                  <a:pt x="642937" y="28575"/>
                </a:cubicBezTo>
                <a:cubicBezTo>
                  <a:pt x="618685" y="27331"/>
                  <a:pt x="595651" y="16829"/>
                  <a:pt x="571500" y="14287"/>
                </a:cubicBezTo>
                <a:cubicBezTo>
                  <a:pt x="400317" y="-3732"/>
                  <a:pt x="250031" y="2381"/>
                  <a:pt x="185737" y="0"/>
                </a:cubicBezTo>
                <a:close/>
              </a:path>
            </a:pathLst>
          </a:custGeom>
          <a:solidFill>
            <a:schemeClr val="accent1">
              <a:alpha val="16000"/>
            </a:schemeClr>
          </a:solidFill>
          <a:ln w="6350">
            <a:solidFill>
              <a:srgbClr val="EA3D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CC87DCCA-FB09-8446-B49B-E8AB2DE716FE}"/>
              </a:ext>
            </a:extLst>
          </p:cNvPr>
          <p:cNvSpPr/>
          <p:nvPr/>
        </p:nvSpPr>
        <p:spPr>
          <a:xfrm>
            <a:off x="6772275" y="2401649"/>
            <a:ext cx="1341334" cy="1498833"/>
          </a:xfrm>
          <a:custGeom>
            <a:avLst/>
            <a:gdLst>
              <a:gd name="connsiteX0" fmla="*/ 757238 w 1443038"/>
              <a:gd name="connsiteY0" fmla="*/ 0 h 1628775"/>
              <a:gd name="connsiteX1" fmla="*/ 757238 w 1443038"/>
              <a:gd name="connsiteY1" fmla="*/ 0 h 1628775"/>
              <a:gd name="connsiteX2" fmla="*/ 1057275 w 1443038"/>
              <a:gd name="connsiteY2" fmla="*/ 271463 h 1628775"/>
              <a:gd name="connsiteX3" fmla="*/ 1114425 w 1443038"/>
              <a:gd name="connsiteY3" fmla="*/ 328613 h 1628775"/>
              <a:gd name="connsiteX4" fmla="*/ 1157288 w 1443038"/>
              <a:gd name="connsiteY4" fmla="*/ 371475 h 1628775"/>
              <a:gd name="connsiteX5" fmla="*/ 1200150 w 1443038"/>
              <a:gd name="connsiteY5" fmla="*/ 414338 h 1628775"/>
              <a:gd name="connsiteX6" fmla="*/ 1243013 w 1443038"/>
              <a:gd name="connsiteY6" fmla="*/ 457200 h 1628775"/>
              <a:gd name="connsiteX7" fmla="*/ 1300163 w 1443038"/>
              <a:gd name="connsiteY7" fmla="*/ 542925 h 1628775"/>
              <a:gd name="connsiteX8" fmla="*/ 1328738 w 1443038"/>
              <a:gd name="connsiteY8" fmla="*/ 585788 h 1628775"/>
              <a:gd name="connsiteX9" fmla="*/ 1357313 w 1443038"/>
              <a:gd name="connsiteY9" fmla="*/ 671513 h 1628775"/>
              <a:gd name="connsiteX10" fmla="*/ 1371600 w 1443038"/>
              <a:gd name="connsiteY10" fmla="*/ 714375 h 1628775"/>
              <a:gd name="connsiteX11" fmla="*/ 1414463 w 1443038"/>
              <a:gd name="connsiteY11" fmla="*/ 971550 h 1628775"/>
              <a:gd name="connsiteX12" fmla="*/ 1428750 w 1443038"/>
              <a:gd name="connsiteY12" fmla="*/ 1014413 h 1628775"/>
              <a:gd name="connsiteX13" fmla="*/ 1443038 w 1443038"/>
              <a:gd name="connsiteY13" fmla="*/ 1057275 h 1628775"/>
              <a:gd name="connsiteX14" fmla="*/ 1414463 w 1443038"/>
              <a:gd name="connsiteY14" fmla="*/ 1271588 h 1628775"/>
              <a:gd name="connsiteX15" fmla="*/ 1314450 w 1443038"/>
              <a:gd name="connsiteY15" fmla="*/ 1400175 h 1628775"/>
              <a:gd name="connsiteX16" fmla="*/ 1228725 w 1443038"/>
              <a:gd name="connsiteY16" fmla="*/ 1457325 h 1628775"/>
              <a:gd name="connsiteX17" fmla="*/ 1143000 w 1443038"/>
              <a:gd name="connsiteY17" fmla="*/ 1514475 h 1628775"/>
              <a:gd name="connsiteX18" fmla="*/ 971550 w 1443038"/>
              <a:gd name="connsiteY18" fmla="*/ 1571625 h 1628775"/>
              <a:gd name="connsiteX19" fmla="*/ 885825 w 1443038"/>
              <a:gd name="connsiteY19" fmla="*/ 1600200 h 1628775"/>
              <a:gd name="connsiteX20" fmla="*/ 842963 w 1443038"/>
              <a:gd name="connsiteY20" fmla="*/ 1614488 h 1628775"/>
              <a:gd name="connsiteX21" fmla="*/ 785813 w 1443038"/>
              <a:gd name="connsiteY21" fmla="*/ 1628775 h 1628775"/>
              <a:gd name="connsiteX22" fmla="*/ 600075 w 1443038"/>
              <a:gd name="connsiteY22" fmla="*/ 1614488 h 1628775"/>
              <a:gd name="connsiteX23" fmla="*/ 471488 w 1443038"/>
              <a:gd name="connsiteY23" fmla="*/ 1543050 h 1628775"/>
              <a:gd name="connsiteX24" fmla="*/ 371475 w 1443038"/>
              <a:gd name="connsiteY24" fmla="*/ 1471613 h 1628775"/>
              <a:gd name="connsiteX25" fmla="*/ 285750 w 1443038"/>
              <a:gd name="connsiteY25" fmla="*/ 1343025 h 1628775"/>
              <a:gd name="connsiteX26" fmla="*/ 257175 w 1443038"/>
              <a:gd name="connsiteY26" fmla="*/ 1300163 h 1628775"/>
              <a:gd name="connsiteX27" fmla="*/ 214313 w 1443038"/>
              <a:gd name="connsiteY27" fmla="*/ 1257300 h 1628775"/>
              <a:gd name="connsiteX28" fmla="*/ 200025 w 1443038"/>
              <a:gd name="connsiteY28" fmla="*/ 1214438 h 1628775"/>
              <a:gd name="connsiteX29" fmla="*/ 142875 w 1443038"/>
              <a:gd name="connsiteY29" fmla="*/ 1128713 h 1628775"/>
              <a:gd name="connsiteX30" fmla="*/ 85725 w 1443038"/>
              <a:gd name="connsiteY30" fmla="*/ 1000125 h 1628775"/>
              <a:gd name="connsiteX31" fmla="*/ 14288 w 1443038"/>
              <a:gd name="connsiteY31" fmla="*/ 871538 h 1628775"/>
              <a:gd name="connsiteX32" fmla="*/ 0 w 1443038"/>
              <a:gd name="connsiteY32" fmla="*/ 871538 h 1628775"/>
              <a:gd name="connsiteX33" fmla="*/ 0 w 1443038"/>
              <a:gd name="connsiteY33" fmla="*/ 871538 h 1628775"/>
              <a:gd name="connsiteX34" fmla="*/ 85725 w 1443038"/>
              <a:gd name="connsiteY34" fmla="*/ 685800 h 1628775"/>
              <a:gd name="connsiteX35" fmla="*/ 157163 w 1443038"/>
              <a:gd name="connsiteY35" fmla="*/ 600075 h 1628775"/>
              <a:gd name="connsiteX36" fmla="*/ 228600 w 1443038"/>
              <a:gd name="connsiteY36" fmla="*/ 500063 h 1628775"/>
              <a:gd name="connsiteX37" fmla="*/ 314325 w 1443038"/>
              <a:gd name="connsiteY37" fmla="*/ 414338 h 1628775"/>
              <a:gd name="connsiteX38" fmla="*/ 357188 w 1443038"/>
              <a:gd name="connsiteY38" fmla="*/ 371475 h 1628775"/>
              <a:gd name="connsiteX39" fmla="*/ 400050 w 1443038"/>
              <a:gd name="connsiteY39" fmla="*/ 328613 h 1628775"/>
              <a:gd name="connsiteX40" fmla="*/ 442913 w 1443038"/>
              <a:gd name="connsiteY40" fmla="*/ 300038 h 1628775"/>
              <a:gd name="connsiteX41" fmla="*/ 542925 w 1443038"/>
              <a:gd name="connsiteY41" fmla="*/ 185738 h 1628775"/>
              <a:gd name="connsiteX42" fmla="*/ 614363 w 1443038"/>
              <a:gd name="connsiteY42" fmla="*/ 114300 h 1628775"/>
              <a:gd name="connsiteX43" fmla="*/ 642938 w 1443038"/>
              <a:gd name="connsiteY43" fmla="*/ 71438 h 1628775"/>
              <a:gd name="connsiteX44" fmla="*/ 757238 w 1443038"/>
              <a:gd name="connsiteY44" fmla="*/ 0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443038" h="1628775">
                <a:moveTo>
                  <a:pt x="757238" y="0"/>
                </a:moveTo>
                <a:lnTo>
                  <a:pt x="757238" y="0"/>
                </a:lnTo>
                <a:lnTo>
                  <a:pt x="1057275" y="271463"/>
                </a:lnTo>
                <a:cubicBezTo>
                  <a:pt x="1077102" y="289703"/>
                  <a:pt x="1095375" y="309563"/>
                  <a:pt x="1114425" y="328613"/>
                </a:cubicBezTo>
                <a:lnTo>
                  <a:pt x="1157288" y="371475"/>
                </a:lnTo>
                <a:lnTo>
                  <a:pt x="1200150" y="414338"/>
                </a:lnTo>
                <a:cubicBezTo>
                  <a:pt x="1214438" y="428626"/>
                  <a:pt x="1231805" y="440388"/>
                  <a:pt x="1243013" y="457200"/>
                </a:cubicBezTo>
                <a:lnTo>
                  <a:pt x="1300163" y="542925"/>
                </a:lnTo>
                <a:lnTo>
                  <a:pt x="1328738" y="585788"/>
                </a:lnTo>
                <a:lnTo>
                  <a:pt x="1357313" y="671513"/>
                </a:lnTo>
                <a:lnTo>
                  <a:pt x="1371600" y="714375"/>
                </a:lnTo>
                <a:cubicBezTo>
                  <a:pt x="1388390" y="915847"/>
                  <a:pt x="1367753" y="831417"/>
                  <a:pt x="1414463" y="971550"/>
                </a:cubicBezTo>
                <a:lnTo>
                  <a:pt x="1428750" y="1014413"/>
                </a:lnTo>
                <a:lnTo>
                  <a:pt x="1443038" y="1057275"/>
                </a:lnTo>
                <a:cubicBezTo>
                  <a:pt x="1442026" y="1069424"/>
                  <a:pt x="1443069" y="1220096"/>
                  <a:pt x="1414463" y="1271588"/>
                </a:cubicBezTo>
                <a:cubicBezTo>
                  <a:pt x="1390975" y="1313866"/>
                  <a:pt x="1355198" y="1368482"/>
                  <a:pt x="1314450" y="1400175"/>
                </a:cubicBezTo>
                <a:cubicBezTo>
                  <a:pt x="1287341" y="1421259"/>
                  <a:pt x="1257300" y="1438275"/>
                  <a:pt x="1228725" y="1457325"/>
                </a:cubicBezTo>
                <a:lnTo>
                  <a:pt x="1143000" y="1514475"/>
                </a:lnTo>
                <a:lnTo>
                  <a:pt x="971550" y="1571625"/>
                </a:lnTo>
                <a:lnTo>
                  <a:pt x="885825" y="1600200"/>
                </a:lnTo>
                <a:cubicBezTo>
                  <a:pt x="871538" y="1604962"/>
                  <a:pt x="857574" y="1610835"/>
                  <a:pt x="842963" y="1614488"/>
                </a:cubicBezTo>
                <a:lnTo>
                  <a:pt x="785813" y="1628775"/>
                </a:lnTo>
                <a:cubicBezTo>
                  <a:pt x="723900" y="1624013"/>
                  <a:pt x="661691" y="1622190"/>
                  <a:pt x="600075" y="1614488"/>
                </a:cubicBezTo>
                <a:cubicBezTo>
                  <a:pt x="553651" y="1608685"/>
                  <a:pt x="503571" y="1564439"/>
                  <a:pt x="471488" y="1543050"/>
                </a:cubicBezTo>
                <a:cubicBezTo>
                  <a:pt x="408808" y="1501263"/>
                  <a:pt x="442368" y="1524782"/>
                  <a:pt x="371475" y="1471613"/>
                </a:cubicBezTo>
                <a:lnTo>
                  <a:pt x="285750" y="1343025"/>
                </a:lnTo>
                <a:cubicBezTo>
                  <a:pt x="276225" y="1328738"/>
                  <a:pt x="269317" y="1312305"/>
                  <a:pt x="257175" y="1300163"/>
                </a:cubicBezTo>
                <a:lnTo>
                  <a:pt x="214313" y="1257300"/>
                </a:lnTo>
                <a:cubicBezTo>
                  <a:pt x="209550" y="1243013"/>
                  <a:pt x="207339" y="1227603"/>
                  <a:pt x="200025" y="1214438"/>
                </a:cubicBezTo>
                <a:cubicBezTo>
                  <a:pt x="183346" y="1184417"/>
                  <a:pt x="142875" y="1128713"/>
                  <a:pt x="142875" y="1128713"/>
                </a:cubicBezTo>
                <a:cubicBezTo>
                  <a:pt x="108870" y="1026698"/>
                  <a:pt x="131008" y="1068050"/>
                  <a:pt x="85725" y="1000125"/>
                </a:cubicBezTo>
                <a:cubicBezTo>
                  <a:pt x="74940" y="967770"/>
                  <a:pt x="47041" y="871538"/>
                  <a:pt x="14288" y="871538"/>
                </a:cubicBezTo>
                <a:lnTo>
                  <a:pt x="0" y="871538"/>
                </a:lnTo>
                <a:lnTo>
                  <a:pt x="0" y="871538"/>
                </a:lnTo>
                <a:cubicBezTo>
                  <a:pt x="11237" y="846255"/>
                  <a:pt x="60949" y="729158"/>
                  <a:pt x="85725" y="685800"/>
                </a:cubicBezTo>
                <a:cubicBezTo>
                  <a:pt x="124422" y="618081"/>
                  <a:pt x="103437" y="664546"/>
                  <a:pt x="157163" y="600075"/>
                </a:cubicBezTo>
                <a:cubicBezTo>
                  <a:pt x="244121" y="495726"/>
                  <a:pt x="112790" y="628742"/>
                  <a:pt x="228600" y="500063"/>
                </a:cubicBezTo>
                <a:cubicBezTo>
                  <a:pt x="255634" y="470026"/>
                  <a:pt x="285750" y="442913"/>
                  <a:pt x="314325" y="414338"/>
                </a:cubicBezTo>
                <a:lnTo>
                  <a:pt x="357188" y="371475"/>
                </a:lnTo>
                <a:cubicBezTo>
                  <a:pt x="371475" y="357188"/>
                  <a:pt x="383238" y="339821"/>
                  <a:pt x="400050" y="328613"/>
                </a:cubicBezTo>
                <a:lnTo>
                  <a:pt x="442913" y="300038"/>
                </a:lnTo>
                <a:cubicBezTo>
                  <a:pt x="509588" y="200026"/>
                  <a:pt x="471488" y="233363"/>
                  <a:pt x="542925" y="185738"/>
                </a:cubicBezTo>
                <a:cubicBezTo>
                  <a:pt x="619122" y="71441"/>
                  <a:pt x="519115" y="209547"/>
                  <a:pt x="614363" y="114300"/>
                </a:cubicBezTo>
                <a:cubicBezTo>
                  <a:pt x="626505" y="102158"/>
                  <a:pt x="628377" y="80539"/>
                  <a:pt x="642938" y="71438"/>
                </a:cubicBezTo>
                <a:cubicBezTo>
                  <a:pt x="693478" y="39851"/>
                  <a:pt x="712526" y="42863"/>
                  <a:pt x="757238" y="0"/>
                </a:cubicBezTo>
                <a:close/>
              </a:path>
            </a:pathLst>
          </a:custGeom>
          <a:solidFill>
            <a:srgbClr val="FF00FF">
              <a:alpha val="16000"/>
            </a:srgbClr>
          </a:solidFill>
          <a:ln w="6350">
            <a:solidFill>
              <a:srgbClr val="EA3D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13AF6C-4A0B-E945-ADA7-D614EB65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10569577" cy="985557"/>
          </a:xfrm>
        </p:spPr>
        <p:txBody>
          <a:bodyPr/>
          <a:lstStyle/>
          <a:p>
            <a:r>
              <a:rPr lang="en-US" dirty="0"/>
              <a:t>Adding dimensions is good, up to a limit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7F97-069D-4A45-B97A-B5F3887D3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4" y="1362069"/>
            <a:ext cx="11214747" cy="1438275"/>
          </a:xfrm>
        </p:spPr>
        <p:txBody>
          <a:bodyPr>
            <a:normAutofit/>
          </a:bodyPr>
          <a:lstStyle/>
          <a:p>
            <a:r>
              <a:rPr lang="en-US" dirty="0"/>
              <a:t>What happens if we squish our observations and separating plane down to two dimensions?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802CA88-067D-984B-993C-1ABA34D07618}"/>
              </a:ext>
            </a:extLst>
          </p:cNvPr>
          <p:cNvGrpSpPr/>
          <p:nvPr/>
        </p:nvGrpSpPr>
        <p:grpSpPr>
          <a:xfrm>
            <a:off x="1234274" y="2081206"/>
            <a:ext cx="3091497" cy="4376457"/>
            <a:chOff x="5894664" y="1305210"/>
            <a:chExt cx="3817495" cy="5404212"/>
          </a:xfrm>
        </p:grpSpPr>
        <p:sp>
          <p:nvSpPr>
            <p:cNvPr id="35" name="Parallelogram 34">
              <a:extLst>
                <a:ext uri="{FF2B5EF4-FFF2-40B4-BE49-F238E27FC236}">
                  <a16:creationId xmlns:a16="http://schemas.microsoft.com/office/drawing/2014/main" id="{F4700455-D291-9D4D-BEB1-C324698AAD31}"/>
                </a:ext>
              </a:extLst>
            </p:cNvPr>
            <p:cNvSpPr/>
            <p:nvPr/>
          </p:nvSpPr>
          <p:spPr>
            <a:xfrm>
              <a:off x="5894664" y="4007316"/>
              <a:ext cx="3792409" cy="2702106"/>
            </a:xfrm>
            <a:prstGeom prst="parallelogram">
              <a:avLst>
                <a:gd name="adj" fmla="val 33460"/>
              </a:avLst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AF4EA29-2BD4-BD49-BCFA-C99730E067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87073" y="130953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2353E49-E0FE-CF4B-A226-02FCFD2627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67910" y="400731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2943351-50CF-914A-8FDF-B1D611D0A8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10549" y="1312070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02DA69B-6FAF-9A41-9E1B-9912EE2FF5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5674" y="400731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Google Shape;88;p15">
              <a:extLst>
                <a:ext uri="{FF2B5EF4-FFF2-40B4-BE49-F238E27FC236}">
                  <a16:creationId xmlns:a16="http://schemas.microsoft.com/office/drawing/2014/main" id="{AD58036E-D48C-5246-858E-296F5EA813AC}"/>
                </a:ext>
              </a:extLst>
            </p:cNvPr>
            <p:cNvSpPr/>
            <p:nvPr/>
          </p:nvSpPr>
          <p:spPr>
            <a:xfrm>
              <a:off x="7074357" y="3525438"/>
              <a:ext cx="288731" cy="288731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88;p15">
              <a:extLst>
                <a:ext uri="{FF2B5EF4-FFF2-40B4-BE49-F238E27FC236}">
                  <a16:creationId xmlns:a16="http://schemas.microsoft.com/office/drawing/2014/main" id="{C2D4247B-B7CC-014E-94EE-91A5CDDD38B9}"/>
                </a:ext>
              </a:extLst>
            </p:cNvPr>
            <p:cNvSpPr/>
            <p:nvPr/>
          </p:nvSpPr>
          <p:spPr>
            <a:xfrm>
              <a:off x="7147511" y="4265340"/>
              <a:ext cx="387482" cy="387482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88;p15">
              <a:extLst>
                <a:ext uri="{FF2B5EF4-FFF2-40B4-BE49-F238E27FC236}">
                  <a16:creationId xmlns:a16="http://schemas.microsoft.com/office/drawing/2014/main" id="{9EC3BA00-3DD7-554A-9DD8-5AB09B426E86}"/>
                </a:ext>
              </a:extLst>
            </p:cNvPr>
            <p:cNvSpPr/>
            <p:nvPr/>
          </p:nvSpPr>
          <p:spPr>
            <a:xfrm>
              <a:off x="7753198" y="4513341"/>
              <a:ext cx="449397" cy="449397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88;p15">
              <a:extLst>
                <a:ext uri="{FF2B5EF4-FFF2-40B4-BE49-F238E27FC236}">
                  <a16:creationId xmlns:a16="http://schemas.microsoft.com/office/drawing/2014/main" id="{B04501BD-AE4C-9C41-95AE-388AAB9BE641}"/>
                </a:ext>
              </a:extLst>
            </p:cNvPr>
            <p:cNvSpPr/>
            <p:nvPr/>
          </p:nvSpPr>
          <p:spPr>
            <a:xfrm>
              <a:off x="6663274" y="5338470"/>
              <a:ext cx="555448" cy="555448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Parallelogram 36">
              <a:extLst>
                <a:ext uri="{FF2B5EF4-FFF2-40B4-BE49-F238E27FC236}">
                  <a16:creationId xmlns:a16="http://schemas.microsoft.com/office/drawing/2014/main" id="{83EF8A90-E30A-0E46-92BD-DC08F18A649F}"/>
                </a:ext>
              </a:extLst>
            </p:cNvPr>
            <p:cNvSpPr/>
            <p:nvPr/>
          </p:nvSpPr>
          <p:spPr>
            <a:xfrm>
              <a:off x="5904760" y="1305210"/>
              <a:ext cx="3792409" cy="2702106"/>
            </a:xfrm>
            <a:prstGeom prst="parallelogram">
              <a:avLst>
                <a:gd name="adj" fmla="val 33460"/>
              </a:avLst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1177190B-A292-CA46-9635-501EEE82A97C}"/>
                </a:ext>
              </a:extLst>
            </p:cNvPr>
            <p:cNvSpPr/>
            <p:nvPr/>
          </p:nvSpPr>
          <p:spPr>
            <a:xfrm rot="16984921">
              <a:off x="5481349" y="2494530"/>
              <a:ext cx="4325357" cy="2843481"/>
            </a:xfrm>
            <a:prstGeom prst="parallelogram">
              <a:avLst>
                <a:gd name="adj" fmla="val 51064"/>
              </a:avLst>
            </a:prstGeom>
            <a:solidFill>
              <a:schemeClr val="accent1">
                <a:alpha val="48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3AA2F11-3CA1-ED49-887A-ADBDA251C99B}"/>
                </a:ext>
              </a:extLst>
            </p:cNvPr>
            <p:cNvGrpSpPr/>
            <p:nvPr/>
          </p:nvGrpSpPr>
          <p:grpSpPr>
            <a:xfrm>
              <a:off x="6507383" y="2811440"/>
              <a:ext cx="2222665" cy="2500062"/>
              <a:chOff x="6507383" y="2811440"/>
              <a:chExt cx="2222665" cy="2500062"/>
            </a:xfrm>
          </p:grpSpPr>
          <p:sp>
            <p:nvSpPr>
              <p:cNvPr id="42" name="Google Shape;87;p15">
                <a:extLst>
                  <a:ext uri="{FF2B5EF4-FFF2-40B4-BE49-F238E27FC236}">
                    <a16:creationId xmlns:a16="http://schemas.microsoft.com/office/drawing/2014/main" id="{4BAFC664-FB7F-7740-A438-9839057D9DE7}"/>
                  </a:ext>
                </a:extLst>
              </p:cNvPr>
              <p:cNvSpPr/>
              <p:nvPr/>
            </p:nvSpPr>
            <p:spPr>
              <a:xfrm>
                <a:off x="7411657" y="2811440"/>
                <a:ext cx="341541" cy="341541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87;p15">
                <a:extLst>
                  <a:ext uri="{FF2B5EF4-FFF2-40B4-BE49-F238E27FC236}">
                    <a16:creationId xmlns:a16="http://schemas.microsoft.com/office/drawing/2014/main" id="{B1AD50EE-966D-B548-8608-26AA4C48E254}"/>
                  </a:ext>
                </a:extLst>
              </p:cNvPr>
              <p:cNvSpPr/>
              <p:nvPr/>
            </p:nvSpPr>
            <p:spPr>
              <a:xfrm>
                <a:off x="6507383" y="3718569"/>
                <a:ext cx="555448" cy="555448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87;p15">
                <a:extLst>
                  <a:ext uri="{FF2B5EF4-FFF2-40B4-BE49-F238E27FC236}">
                    <a16:creationId xmlns:a16="http://schemas.microsoft.com/office/drawing/2014/main" id="{7112E70E-D254-FE4D-A34C-8DBC081589DB}"/>
                  </a:ext>
                </a:extLst>
              </p:cNvPr>
              <p:cNvSpPr/>
              <p:nvPr/>
            </p:nvSpPr>
            <p:spPr>
              <a:xfrm>
                <a:off x="8280651" y="3152981"/>
                <a:ext cx="449397" cy="449397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87;p15">
                <a:extLst>
                  <a:ext uri="{FF2B5EF4-FFF2-40B4-BE49-F238E27FC236}">
                    <a16:creationId xmlns:a16="http://schemas.microsoft.com/office/drawing/2014/main" id="{E90B46C0-B120-8541-B17A-1628FDE5EC55}"/>
                  </a:ext>
                </a:extLst>
              </p:cNvPr>
              <p:cNvSpPr/>
              <p:nvPr/>
            </p:nvSpPr>
            <p:spPr>
              <a:xfrm>
                <a:off x="8280650" y="4862105"/>
                <a:ext cx="449397" cy="449397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4" name="Google Shape;88;p15">
            <a:extLst>
              <a:ext uri="{FF2B5EF4-FFF2-40B4-BE49-F238E27FC236}">
                <a16:creationId xmlns:a16="http://schemas.microsoft.com/office/drawing/2014/main" id="{ABC04CD8-C633-D549-AC34-7314BDB15C61}"/>
              </a:ext>
            </a:extLst>
          </p:cNvPr>
          <p:cNvSpPr/>
          <p:nvPr/>
        </p:nvSpPr>
        <p:spPr>
          <a:xfrm>
            <a:off x="7000266" y="2875695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5" name="Google Shape;87;p15">
            <a:extLst>
              <a:ext uri="{FF2B5EF4-FFF2-40B4-BE49-F238E27FC236}">
                <a16:creationId xmlns:a16="http://schemas.microsoft.com/office/drawing/2014/main" id="{3D5A89A1-184F-EF4E-8610-D0BAEE605041}"/>
              </a:ext>
            </a:extLst>
          </p:cNvPr>
          <p:cNvSpPr/>
          <p:nvPr/>
        </p:nvSpPr>
        <p:spPr>
          <a:xfrm>
            <a:off x="7985333" y="2348897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6" name="Google Shape;87;p15">
            <a:extLst>
              <a:ext uri="{FF2B5EF4-FFF2-40B4-BE49-F238E27FC236}">
                <a16:creationId xmlns:a16="http://schemas.microsoft.com/office/drawing/2014/main" id="{341C7881-9FA4-4249-9B08-DAEB5254340E}"/>
              </a:ext>
            </a:extLst>
          </p:cNvPr>
          <p:cNvSpPr/>
          <p:nvPr/>
        </p:nvSpPr>
        <p:spPr>
          <a:xfrm>
            <a:off x="6679552" y="3895963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7" name="Google Shape;88;p15">
            <a:extLst>
              <a:ext uri="{FF2B5EF4-FFF2-40B4-BE49-F238E27FC236}">
                <a16:creationId xmlns:a16="http://schemas.microsoft.com/office/drawing/2014/main" id="{701A6CEF-3A75-AA4C-999A-6C61DD7B5D46}"/>
              </a:ext>
            </a:extLst>
          </p:cNvPr>
          <p:cNvSpPr/>
          <p:nvPr/>
        </p:nvSpPr>
        <p:spPr>
          <a:xfrm>
            <a:off x="7496025" y="2953304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8" name="Google Shape;88;p15">
            <a:extLst>
              <a:ext uri="{FF2B5EF4-FFF2-40B4-BE49-F238E27FC236}">
                <a16:creationId xmlns:a16="http://schemas.microsoft.com/office/drawing/2014/main" id="{CAFD92D2-ED5D-184D-92FF-CCBDC824CC40}"/>
              </a:ext>
            </a:extLst>
          </p:cNvPr>
          <p:cNvSpPr/>
          <p:nvPr/>
        </p:nvSpPr>
        <p:spPr>
          <a:xfrm>
            <a:off x="7271327" y="3373217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9" name="Google Shape;87;p15">
            <a:extLst>
              <a:ext uri="{FF2B5EF4-FFF2-40B4-BE49-F238E27FC236}">
                <a16:creationId xmlns:a16="http://schemas.microsoft.com/office/drawing/2014/main" id="{4D259CA3-FAA5-A547-A2B5-D84852A03766}"/>
              </a:ext>
            </a:extLst>
          </p:cNvPr>
          <p:cNvSpPr/>
          <p:nvPr/>
        </p:nvSpPr>
        <p:spPr>
          <a:xfrm>
            <a:off x="8507759" y="2848581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0" name="Google Shape;88;p15">
            <a:extLst>
              <a:ext uri="{FF2B5EF4-FFF2-40B4-BE49-F238E27FC236}">
                <a16:creationId xmlns:a16="http://schemas.microsoft.com/office/drawing/2014/main" id="{35E3DDB3-EAB2-4049-B805-5B03463C4EBA}"/>
              </a:ext>
            </a:extLst>
          </p:cNvPr>
          <p:cNvSpPr/>
          <p:nvPr/>
        </p:nvSpPr>
        <p:spPr>
          <a:xfrm>
            <a:off x="7972737" y="4441670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1" name="Google Shape;87;p15">
            <a:extLst>
              <a:ext uri="{FF2B5EF4-FFF2-40B4-BE49-F238E27FC236}">
                <a16:creationId xmlns:a16="http://schemas.microsoft.com/office/drawing/2014/main" id="{5BCD101C-56EA-064E-9091-84F958EE24EB}"/>
              </a:ext>
            </a:extLst>
          </p:cNvPr>
          <p:cNvSpPr/>
          <p:nvPr/>
        </p:nvSpPr>
        <p:spPr>
          <a:xfrm>
            <a:off x="8660298" y="3806539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2" name="Google Shape;87;p15">
            <a:extLst>
              <a:ext uri="{FF2B5EF4-FFF2-40B4-BE49-F238E27FC236}">
                <a16:creationId xmlns:a16="http://schemas.microsoft.com/office/drawing/2014/main" id="{FC34971B-DF3F-E247-8B94-3DB9AA71FDF9}"/>
              </a:ext>
            </a:extLst>
          </p:cNvPr>
          <p:cNvSpPr/>
          <p:nvPr/>
        </p:nvSpPr>
        <p:spPr>
          <a:xfrm>
            <a:off x="8244050" y="3304799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3" name="Google Shape;87;p15">
            <a:extLst>
              <a:ext uri="{FF2B5EF4-FFF2-40B4-BE49-F238E27FC236}">
                <a16:creationId xmlns:a16="http://schemas.microsoft.com/office/drawing/2014/main" id="{8E31D835-28D7-1E4D-B0B7-4F64F1FD4194}"/>
              </a:ext>
            </a:extLst>
          </p:cNvPr>
          <p:cNvSpPr/>
          <p:nvPr/>
        </p:nvSpPr>
        <p:spPr>
          <a:xfrm>
            <a:off x="7811289" y="3749205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4" name="Google Shape;87;p15">
            <a:extLst>
              <a:ext uri="{FF2B5EF4-FFF2-40B4-BE49-F238E27FC236}">
                <a16:creationId xmlns:a16="http://schemas.microsoft.com/office/drawing/2014/main" id="{92DA925F-3B7F-0A41-B79D-02D10A2A2468}"/>
              </a:ext>
            </a:extLst>
          </p:cNvPr>
          <p:cNvSpPr/>
          <p:nvPr/>
        </p:nvSpPr>
        <p:spPr>
          <a:xfrm>
            <a:off x="7262949" y="3992273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5" name="Google Shape;88;p15">
            <a:extLst>
              <a:ext uri="{FF2B5EF4-FFF2-40B4-BE49-F238E27FC236}">
                <a16:creationId xmlns:a16="http://schemas.microsoft.com/office/drawing/2014/main" id="{AA9DB8F4-9DFC-954E-9B5D-764CD0D79137}"/>
              </a:ext>
            </a:extLst>
          </p:cNvPr>
          <p:cNvSpPr/>
          <p:nvPr/>
        </p:nvSpPr>
        <p:spPr>
          <a:xfrm>
            <a:off x="9042780" y="2394427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BEFC3BCF-21BE-7648-8A86-99B5686C09CF}"/>
              </a:ext>
            </a:extLst>
          </p:cNvPr>
          <p:cNvSpPr/>
          <p:nvPr/>
        </p:nvSpPr>
        <p:spPr>
          <a:xfrm>
            <a:off x="7715250" y="4214807"/>
            <a:ext cx="914400" cy="734162"/>
          </a:xfrm>
          <a:custGeom>
            <a:avLst/>
            <a:gdLst>
              <a:gd name="connsiteX0" fmla="*/ 14288 w 914400"/>
              <a:gd name="connsiteY0" fmla="*/ 700088 h 800100"/>
              <a:gd name="connsiteX1" fmla="*/ 14288 w 914400"/>
              <a:gd name="connsiteY1" fmla="*/ 700088 h 800100"/>
              <a:gd name="connsiteX2" fmla="*/ 0 w 914400"/>
              <a:gd name="connsiteY2" fmla="*/ 571500 h 800100"/>
              <a:gd name="connsiteX3" fmla="*/ 42863 w 914400"/>
              <a:gd name="connsiteY3" fmla="*/ 328613 h 800100"/>
              <a:gd name="connsiteX4" fmla="*/ 71438 w 914400"/>
              <a:gd name="connsiteY4" fmla="*/ 214313 h 800100"/>
              <a:gd name="connsiteX5" fmla="*/ 100013 w 914400"/>
              <a:gd name="connsiteY5" fmla="*/ 171450 h 800100"/>
              <a:gd name="connsiteX6" fmla="*/ 142875 w 914400"/>
              <a:gd name="connsiteY6" fmla="*/ 128588 h 800100"/>
              <a:gd name="connsiteX7" fmla="*/ 185738 w 914400"/>
              <a:gd name="connsiteY7" fmla="*/ 114300 h 800100"/>
              <a:gd name="connsiteX8" fmla="*/ 228600 w 914400"/>
              <a:gd name="connsiteY8" fmla="*/ 85725 h 800100"/>
              <a:gd name="connsiteX9" fmla="*/ 371475 w 914400"/>
              <a:gd name="connsiteY9" fmla="*/ 42863 h 800100"/>
              <a:gd name="connsiteX10" fmla="*/ 414338 w 914400"/>
              <a:gd name="connsiteY10" fmla="*/ 28575 h 800100"/>
              <a:gd name="connsiteX11" fmla="*/ 514350 w 914400"/>
              <a:gd name="connsiteY11" fmla="*/ 0 h 800100"/>
              <a:gd name="connsiteX12" fmla="*/ 700088 w 914400"/>
              <a:gd name="connsiteY12" fmla="*/ 28575 h 800100"/>
              <a:gd name="connsiteX13" fmla="*/ 742950 w 914400"/>
              <a:gd name="connsiteY13" fmla="*/ 57150 h 800100"/>
              <a:gd name="connsiteX14" fmla="*/ 842963 w 914400"/>
              <a:gd name="connsiteY14" fmla="*/ 157163 h 800100"/>
              <a:gd name="connsiteX15" fmla="*/ 857250 w 914400"/>
              <a:gd name="connsiteY15" fmla="*/ 200025 h 800100"/>
              <a:gd name="connsiteX16" fmla="*/ 914400 w 914400"/>
              <a:gd name="connsiteY16" fmla="*/ 285750 h 800100"/>
              <a:gd name="connsiteX17" fmla="*/ 885825 w 914400"/>
              <a:gd name="connsiteY17" fmla="*/ 585788 h 800100"/>
              <a:gd name="connsiteX18" fmla="*/ 871538 w 914400"/>
              <a:gd name="connsiteY18" fmla="*/ 642938 h 800100"/>
              <a:gd name="connsiteX19" fmla="*/ 857250 w 914400"/>
              <a:gd name="connsiteY19" fmla="*/ 714375 h 800100"/>
              <a:gd name="connsiteX20" fmla="*/ 771525 w 914400"/>
              <a:gd name="connsiteY20" fmla="*/ 742950 h 800100"/>
              <a:gd name="connsiteX21" fmla="*/ 685800 w 914400"/>
              <a:gd name="connsiteY21" fmla="*/ 771525 h 800100"/>
              <a:gd name="connsiteX22" fmla="*/ 642938 w 914400"/>
              <a:gd name="connsiteY22" fmla="*/ 785813 h 800100"/>
              <a:gd name="connsiteX23" fmla="*/ 542925 w 914400"/>
              <a:gd name="connsiteY23" fmla="*/ 800100 h 800100"/>
              <a:gd name="connsiteX24" fmla="*/ 57150 w 914400"/>
              <a:gd name="connsiteY24" fmla="*/ 785813 h 800100"/>
              <a:gd name="connsiteX25" fmla="*/ 28575 w 914400"/>
              <a:gd name="connsiteY25" fmla="*/ 742950 h 800100"/>
              <a:gd name="connsiteX26" fmla="*/ 14288 w 914400"/>
              <a:gd name="connsiteY26" fmla="*/ 700088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914400" h="800100">
                <a:moveTo>
                  <a:pt x="14288" y="700088"/>
                </a:moveTo>
                <a:lnTo>
                  <a:pt x="14288" y="700088"/>
                </a:lnTo>
                <a:cubicBezTo>
                  <a:pt x="9525" y="657225"/>
                  <a:pt x="0" y="614626"/>
                  <a:pt x="0" y="571500"/>
                </a:cubicBezTo>
                <a:cubicBezTo>
                  <a:pt x="0" y="311493"/>
                  <a:pt x="7396" y="505954"/>
                  <a:pt x="42863" y="328613"/>
                </a:cubicBezTo>
                <a:cubicBezTo>
                  <a:pt x="48298" y="301435"/>
                  <a:pt x="56791" y="243606"/>
                  <a:pt x="71438" y="214313"/>
                </a:cubicBezTo>
                <a:cubicBezTo>
                  <a:pt x="79117" y="198954"/>
                  <a:pt x="89020" y="184642"/>
                  <a:pt x="100013" y="171450"/>
                </a:cubicBezTo>
                <a:cubicBezTo>
                  <a:pt x="112948" y="155928"/>
                  <a:pt x="126063" y="139796"/>
                  <a:pt x="142875" y="128588"/>
                </a:cubicBezTo>
                <a:cubicBezTo>
                  <a:pt x="155406" y="120234"/>
                  <a:pt x="172267" y="121035"/>
                  <a:pt x="185738" y="114300"/>
                </a:cubicBezTo>
                <a:cubicBezTo>
                  <a:pt x="201096" y="106621"/>
                  <a:pt x="212909" y="92699"/>
                  <a:pt x="228600" y="85725"/>
                </a:cubicBezTo>
                <a:cubicBezTo>
                  <a:pt x="289722" y="58560"/>
                  <a:pt x="313287" y="59488"/>
                  <a:pt x="371475" y="42863"/>
                </a:cubicBezTo>
                <a:cubicBezTo>
                  <a:pt x="385956" y="38726"/>
                  <a:pt x="399857" y="32712"/>
                  <a:pt x="414338" y="28575"/>
                </a:cubicBezTo>
                <a:cubicBezTo>
                  <a:pt x="539911" y="-7303"/>
                  <a:pt x="411588" y="34256"/>
                  <a:pt x="514350" y="0"/>
                </a:cubicBezTo>
                <a:cubicBezTo>
                  <a:pt x="555316" y="4097"/>
                  <a:pt x="648600" y="2831"/>
                  <a:pt x="700088" y="28575"/>
                </a:cubicBezTo>
                <a:cubicBezTo>
                  <a:pt x="715447" y="36254"/>
                  <a:pt x="730187" y="45663"/>
                  <a:pt x="742950" y="57150"/>
                </a:cubicBezTo>
                <a:cubicBezTo>
                  <a:pt x="777994" y="88689"/>
                  <a:pt x="842963" y="157163"/>
                  <a:pt x="842963" y="157163"/>
                </a:cubicBezTo>
                <a:cubicBezTo>
                  <a:pt x="847725" y="171450"/>
                  <a:pt x="849936" y="186860"/>
                  <a:pt x="857250" y="200025"/>
                </a:cubicBezTo>
                <a:cubicBezTo>
                  <a:pt x="873928" y="230046"/>
                  <a:pt x="914400" y="285750"/>
                  <a:pt x="914400" y="285750"/>
                </a:cubicBezTo>
                <a:cubicBezTo>
                  <a:pt x="891130" y="704616"/>
                  <a:pt x="928693" y="435749"/>
                  <a:pt x="885825" y="585788"/>
                </a:cubicBezTo>
                <a:cubicBezTo>
                  <a:pt x="880431" y="604669"/>
                  <a:pt x="875798" y="623769"/>
                  <a:pt x="871538" y="642938"/>
                </a:cubicBezTo>
                <a:cubicBezTo>
                  <a:pt x="866270" y="666644"/>
                  <a:pt x="874421" y="697204"/>
                  <a:pt x="857250" y="714375"/>
                </a:cubicBezTo>
                <a:cubicBezTo>
                  <a:pt x="835951" y="735673"/>
                  <a:pt x="800100" y="733425"/>
                  <a:pt x="771525" y="742950"/>
                </a:cubicBezTo>
                <a:lnTo>
                  <a:pt x="685800" y="771525"/>
                </a:lnTo>
                <a:cubicBezTo>
                  <a:pt x="671513" y="776287"/>
                  <a:pt x="657847" y="783683"/>
                  <a:pt x="642938" y="785813"/>
                </a:cubicBezTo>
                <a:lnTo>
                  <a:pt x="542925" y="800100"/>
                </a:lnTo>
                <a:cubicBezTo>
                  <a:pt x="381000" y="795338"/>
                  <a:pt x="218154" y="803702"/>
                  <a:pt x="57150" y="785813"/>
                </a:cubicBezTo>
                <a:cubicBezTo>
                  <a:pt x="40083" y="783917"/>
                  <a:pt x="34005" y="759240"/>
                  <a:pt x="28575" y="742950"/>
                </a:cubicBezTo>
                <a:lnTo>
                  <a:pt x="14288" y="700088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 w="6350">
            <a:solidFill>
              <a:srgbClr val="EA3D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EDDD0332-3173-9945-A6F9-C5A4014D83DC}"/>
              </a:ext>
            </a:extLst>
          </p:cNvPr>
          <p:cNvSpPr txBox="1">
            <a:spLocks/>
          </p:cNvSpPr>
          <p:nvPr/>
        </p:nvSpPr>
        <p:spPr>
          <a:xfrm>
            <a:off x="5825997" y="5324049"/>
            <a:ext cx="4575223" cy="1438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Yikes, it looks like we’ve </a:t>
            </a:r>
            <a:r>
              <a:rPr lang="en-US" b="1" dirty="0"/>
              <a:t>over-fit </a:t>
            </a:r>
          </a:p>
        </p:txBody>
      </p:sp>
    </p:spTree>
    <p:extLst>
      <p:ext uri="{BB962C8B-B14F-4D97-AF65-F5344CB8AC3E}">
        <p14:creationId xmlns:p14="http://schemas.microsoft.com/office/powerpoint/2010/main" val="2234301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curse of dimensionality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8B5B922-4106-904F-B077-5EA2C6126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Observations are farther apart in higher dimensions</a:t>
            </a:r>
          </a:p>
          <a:p>
            <a:r>
              <a:rPr lang="en-US" sz="2400" dirty="0"/>
              <a:t>As our data becomes more sparse, clustering and classification tasks become harder </a:t>
            </a:r>
          </a:p>
          <a:p>
            <a:pPr lvl="1"/>
            <a:r>
              <a:rPr lang="en-US" sz="2000" dirty="0"/>
              <a:t>As density decreases, there are fewer observations in any given neighborhood, meaning we have to travel farther to find a neighbor to be part of our cluster/class</a:t>
            </a:r>
          </a:p>
          <a:p>
            <a:pPr lvl="1"/>
            <a:r>
              <a:rPr lang="en-US" sz="2000" dirty="0"/>
              <a:t>If all of our neighbors are far away, what does it even mean to belong to the same cluster/class?</a:t>
            </a:r>
          </a:p>
          <a:p>
            <a:pPr lvl="1"/>
            <a:r>
              <a:rPr lang="en-US" sz="2000" dirty="0"/>
              <a:t>If our observations are spread out, we need more data to decrease our variance</a:t>
            </a:r>
          </a:p>
        </p:txBody>
      </p:sp>
    </p:spTree>
    <p:extLst>
      <p:ext uri="{BB962C8B-B14F-4D97-AF65-F5344CB8AC3E}">
        <p14:creationId xmlns:p14="http://schemas.microsoft.com/office/powerpoint/2010/main" val="2549933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Dimensionality reduction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001A0C-6AF2-B44A-B56A-7623CE7AE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3245" y="1323975"/>
            <a:ext cx="7163619" cy="4462181"/>
          </a:xfrm>
        </p:spPr>
        <p:txBody>
          <a:bodyPr>
            <a:normAutofit/>
          </a:bodyPr>
          <a:lstStyle/>
          <a:p>
            <a:r>
              <a:rPr lang="en-US" sz="2400" dirty="0"/>
              <a:t>To deal with the curse of dimensionality, we can reduce our dimensions</a:t>
            </a:r>
          </a:p>
          <a:p>
            <a:r>
              <a:rPr lang="en-US" sz="2400" dirty="0"/>
              <a:t>We could represent our pink dots in two dimensions, or we could collapse all points to be on the line and accept some minor error</a:t>
            </a:r>
          </a:p>
          <a:p>
            <a:r>
              <a:rPr lang="en-US" sz="2400" dirty="0"/>
              <a:t>What we gain from reducing dimensionality: </a:t>
            </a:r>
          </a:p>
          <a:p>
            <a:pPr lvl="1"/>
            <a:r>
              <a:rPr lang="en-US" sz="2000" dirty="0"/>
              <a:t>Fewer dimensions to deal with, and comes at relatively cheap cost of minor error</a:t>
            </a:r>
          </a:p>
          <a:p>
            <a:pPr lvl="1"/>
            <a:r>
              <a:rPr lang="en-US" sz="2000" dirty="0"/>
              <a:t>Remove redundancy and noise</a:t>
            </a:r>
          </a:p>
          <a:p>
            <a:pPr lvl="1"/>
            <a:r>
              <a:rPr lang="en-US" sz="2000" dirty="0"/>
              <a:t>Can be used for visualization</a:t>
            </a:r>
          </a:p>
          <a:p>
            <a:endParaRPr lang="en-US" sz="2400" dirty="0"/>
          </a:p>
        </p:txBody>
      </p:sp>
      <p:cxnSp>
        <p:nvCxnSpPr>
          <p:cNvPr id="128" name="Google Shape;128;p17"/>
          <p:cNvCxnSpPr/>
          <p:nvPr/>
        </p:nvCxnSpPr>
        <p:spPr>
          <a:xfrm rot="10800000" flipH="1">
            <a:off x="949033" y="2035267"/>
            <a:ext cx="2934400" cy="28368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525133" y="1777400"/>
            <a:ext cx="0" cy="3423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521344" y="5200967"/>
            <a:ext cx="3510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" name="Google Shape;131;p17"/>
          <p:cNvSpPr/>
          <p:nvPr/>
        </p:nvSpPr>
        <p:spPr>
          <a:xfrm>
            <a:off x="3350933" y="2157800"/>
            <a:ext cx="163200" cy="16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2" name="Google Shape;132;p17"/>
          <p:cNvSpPr/>
          <p:nvPr/>
        </p:nvSpPr>
        <p:spPr>
          <a:xfrm>
            <a:off x="3554133" y="2361000"/>
            <a:ext cx="163200" cy="16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3" name="Google Shape;133;p17"/>
          <p:cNvSpPr/>
          <p:nvPr/>
        </p:nvSpPr>
        <p:spPr>
          <a:xfrm>
            <a:off x="3046133" y="2564200"/>
            <a:ext cx="163200" cy="16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4" name="Google Shape;134;p17"/>
          <p:cNvSpPr/>
          <p:nvPr/>
        </p:nvSpPr>
        <p:spPr>
          <a:xfrm>
            <a:off x="3046133" y="2767400"/>
            <a:ext cx="163200" cy="16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5" name="Google Shape;135;p17"/>
          <p:cNvSpPr/>
          <p:nvPr/>
        </p:nvSpPr>
        <p:spPr>
          <a:xfrm>
            <a:off x="2741333" y="3072200"/>
            <a:ext cx="163200" cy="16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6" name="Google Shape;136;p17"/>
          <p:cNvSpPr/>
          <p:nvPr/>
        </p:nvSpPr>
        <p:spPr>
          <a:xfrm>
            <a:off x="2334933" y="3275400"/>
            <a:ext cx="163200" cy="16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7" name="Google Shape;137;p17"/>
          <p:cNvSpPr/>
          <p:nvPr/>
        </p:nvSpPr>
        <p:spPr>
          <a:xfrm>
            <a:off x="2233333" y="3681800"/>
            <a:ext cx="163200" cy="16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8" name="Google Shape;138;p17"/>
          <p:cNvSpPr/>
          <p:nvPr/>
        </p:nvSpPr>
        <p:spPr>
          <a:xfrm>
            <a:off x="1623733" y="4189800"/>
            <a:ext cx="163200" cy="16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9" name="Google Shape;139;p17"/>
          <p:cNvSpPr/>
          <p:nvPr/>
        </p:nvSpPr>
        <p:spPr>
          <a:xfrm>
            <a:off x="1115733" y="4393000"/>
            <a:ext cx="163200" cy="16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40" name="Google Shape;140;p17"/>
          <p:cNvSpPr/>
          <p:nvPr/>
        </p:nvSpPr>
        <p:spPr>
          <a:xfrm>
            <a:off x="1420533" y="4494600"/>
            <a:ext cx="163200" cy="16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C4ED91A-AA3E-4649-B3CE-95550F723500}"/>
              </a:ext>
            </a:extLst>
          </p:cNvPr>
          <p:cNvSpPr txBox="1">
            <a:spLocks/>
          </p:cNvSpPr>
          <p:nvPr/>
        </p:nvSpPr>
        <p:spPr>
          <a:xfrm>
            <a:off x="521344" y="5820185"/>
            <a:ext cx="10530269" cy="45513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More on this in the next lecture!</a:t>
            </a:r>
          </a:p>
        </p:txBody>
      </p:sp>
    </p:spTree>
    <p:extLst>
      <p:ext uri="{BB962C8B-B14F-4D97-AF65-F5344CB8AC3E}">
        <p14:creationId xmlns:p14="http://schemas.microsoft.com/office/powerpoint/2010/main" val="1518296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AE68F-2381-1B41-BC67-D846B86CF6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737" y="2248801"/>
            <a:ext cx="9156526" cy="1683992"/>
          </a:xfrm>
        </p:spPr>
        <p:txBody>
          <a:bodyPr/>
          <a:lstStyle/>
          <a:p>
            <a:r>
              <a:rPr lang="en-US" sz="4400" dirty="0"/>
              <a:t>In the next lecture, we’ll look at some methods we can use to fight the curse of dimensionality </a:t>
            </a:r>
          </a:p>
        </p:txBody>
      </p:sp>
    </p:spTree>
    <p:extLst>
      <p:ext uri="{BB962C8B-B14F-4D97-AF65-F5344CB8AC3E}">
        <p14:creationId xmlns:p14="http://schemas.microsoft.com/office/powerpoint/2010/main" val="2124899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FFAB-C0FA-C044-8E77-3B98B46D0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data is always better, right?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E38B4-0602-7E43-B156-AD934A9A8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5"/>
            <a:ext cx="9940928" cy="4695825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Not always! Depends on whether you’re adding </a:t>
            </a:r>
            <a:r>
              <a:rPr lang="en-US" sz="2400" b="1" dirty="0"/>
              <a:t>observations</a:t>
            </a:r>
            <a:r>
              <a:rPr lang="en-US" sz="2400" dirty="0"/>
              <a:t> or </a:t>
            </a:r>
            <a:r>
              <a:rPr lang="en-US" sz="2400" b="1" dirty="0"/>
              <a:t>dimensions</a:t>
            </a:r>
            <a:endParaRPr lang="en-US" sz="2400" dirty="0"/>
          </a:p>
          <a:p>
            <a:r>
              <a:rPr lang="en-US" sz="2400" dirty="0"/>
              <a:t>If we hold fixed the number of observations, adding more dimensions is not always good</a:t>
            </a:r>
          </a:p>
          <a:p>
            <a:r>
              <a:rPr lang="en-US" sz="2400" dirty="0"/>
              <a:t>Issues from having too many dimensions:</a:t>
            </a:r>
          </a:p>
          <a:p>
            <a:pPr lvl="1"/>
            <a:r>
              <a:rPr lang="en-US" sz="2000" dirty="0"/>
              <a:t>Overfitting</a:t>
            </a:r>
          </a:p>
          <a:p>
            <a:pPr lvl="1"/>
            <a:r>
              <a:rPr lang="en-US" sz="2000" dirty="0"/>
              <a:t>Model that’s harder to interpret </a:t>
            </a:r>
          </a:p>
          <a:p>
            <a:r>
              <a:rPr lang="en-US" sz="2400" dirty="0"/>
              <a:t>This problem is called </a:t>
            </a:r>
            <a:r>
              <a:rPr lang="en-US" sz="2400" b="1" dirty="0"/>
              <a:t>the curse of dimensionality</a:t>
            </a:r>
            <a:r>
              <a:rPr lang="en-US" sz="2400" dirty="0"/>
              <a:t> and it’s not necessarily intuitive</a:t>
            </a:r>
          </a:p>
          <a:p>
            <a:r>
              <a:rPr lang="en-US" sz="2400" dirty="0"/>
              <a:t>This applies both to classification and regression, but it’ll be easier to visualize for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723094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is sparser in higher dimensions</a:t>
            </a:r>
          </a:p>
        </p:txBody>
      </p:sp>
      <p:grpSp>
        <p:nvGrpSpPr>
          <p:cNvPr id="69" name="Google Shape;84;p15">
            <a:extLst>
              <a:ext uri="{FF2B5EF4-FFF2-40B4-BE49-F238E27FC236}">
                <a16:creationId xmlns:a16="http://schemas.microsoft.com/office/drawing/2014/main" id="{EC708575-69A3-3A42-B280-4315461267E0}"/>
              </a:ext>
            </a:extLst>
          </p:cNvPr>
          <p:cNvGrpSpPr/>
          <p:nvPr/>
        </p:nvGrpSpPr>
        <p:grpSpPr>
          <a:xfrm>
            <a:off x="423323" y="3218997"/>
            <a:ext cx="2924718" cy="178720"/>
            <a:chOff x="303300" y="2234275"/>
            <a:chExt cx="2287800" cy="139800"/>
          </a:xfrm>
        </p:grpSpPr>
        <p:cxnSp>
          <p:nvCxnSpPr>
            <p:cNvPr id="70" name="Google Shape;85;p15">
              <a:extLst>
                <a:ext uri="{FF2B5EF4-FFF2-40B4-BE49-F238E27FC236}">
                  <a16:creationId xmlns:a16="http://schemas.microsoft.com/office/drawing/2014/main" id="{1D630B79-6549-7F4E-A1AB-AF3529F12E91}"/>
                </a:ext>
              </a:extLst>
            </p:cNvPr>
            <p:cNvCxnSpPr/>
            <p:nvPr/>
          </p:nvCxnSpPr>
          <p:spPr>
            <a:xfrm>
              <a:off x="303300" y="2308350"/>
              <a:ext cx="22878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1" name="Google Shape;86;p15">
              <a:extLst>
                <a:ext uri="{FF2B5EF4-FFF2-40B4-BE49-F238E27FC236}">
                  <a16:creationId xmlns:a16="http://schemas.microsoft.com/office/drawing/2014/main" id="{7CAFA996-FCBC-4D47-93CF-A71E5591295A}"/>
                </a:ext>
              </a:extLst>
            </p:cNvPr>
            <p:cNvSpPr/>
            <p:nvPr/>
          </p:nvSpPr>
          <p:spPr>
            <a:xfrm>
              <a:off x="418525" y="2234275"/>
              <a:ext cx="139800" cy="13980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2" name="Google Shape;87;p15">
              <a:extLst>
                <a:ext uri="{FF2B5EF4-FFF2-40B4-BE49-F238E27FC236}">
                  <a16:creationId xmlns:a16="http://schemas.microsoft.com/office/drawing/2014/main" id="{567B43EB-44E0-2640-BB9F-2BE26088FB04}"/>
                </a:ext>
              </a:extLst>
            </p:cNvPr>
            <p:cNvSpPr/>
            <p:nvPr/>
          </p:nvSpPr>
          <p:spPr>
            <a:xfrm>
              <a:off x="647125" y="2234275"/>
              <a:ext cx="139800" cy="13980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" name="Google Shape;88;p15">
              <a:extLst>
                <a:ext uri="{FF2B5EF4-FFF2-40B4-BE49-F238E27FC236}">
                  <a16:creationId xmlns:a16="http://schemas.microsoft.com/office/drawing/2014/main" id="{47C37A13-9582-6E44-9575-40AAAE18FDDB}"/>
                </a:ext>
              </a:extLst>
            </p:cNvPr>
            <p:cNvSpPr/>
            <p:nvPr/>
          </p:nvSpPr>
          <p:spPr>
            <a:xfrm>
              <a:off x="799525" y="2234275"/>
              <a:ext cx="139800" cy="13980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" name="Google Shape;89;p15">
              <a:extLst>
                <a:ext uri="{FF2B5EF4-FFF2-40B4-BE49-F238E27FC236}">
                  <a16:creationId xmlns:a16="http://schemas.microsoft.com/office/drawing/2014/main" id="{B1679BD3-75E8-C943-A066-13A257F2F82D}"/>
                </a:ext>
              </a:extLst>
            </p:cNvPr>
            <p:cNvSpPr/>
            <p:nvPr/>
          </p:nvSpPr>
          <p:spPr>
            <a:xfrm>
              <a:off x="1180525" y="2234275"/>
              <a:ext cx="139800" cy="139800"/>
            </a:xfrm>
            <a:prstGeom prst="ellipse">
              <a:avLst/>
            </a:prstGeom>
            <a:solidFill>
              <a:srgbClr val="27C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" name="Google Shape;90;p15">
              <a:extLst>
                <a:ext uri="{FF2B5EF4-FFF2-40B4-BE49-F238E27FC236}">
                  <a16:creationId xmlns:a16="http://schemas.microsoft.com/office/drawing/2014/main" id="{B0CA8A00-4B7F-5847-8C56-D58955BF2284}"/>
                </a:ext>
              </a:extLst>
            </p:cNvPr>
            <p:cNvSpPr/>
            <p:nvPr/>
          </p:nvSpPr>
          <p:spPr>
            <a:xfrm>
              <a:off x="1256725" y="2234275"/>
              <a:ext cx="139800" cy="139800"/>
            </a:xfrm>
            <a:prstGeom prst="ellipse">
              <a:avLst/>
            </a:prstGeom>
            <a:solidFill>
              <a:srgbClr val="27C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" name="Google Shape;91;p15">
              <a:extLst>
                <a:ext uri="{FF2B5EF4-FFF2-40B4-BE49-F238E27FC236}">
                  <a16:creationId xmlns:a16="http://schemas.microsoft.com/office/drawing/2014/main" id="{6AFAD5E5-057E-6C41-B02C-EFF024486FBA}"/>
                </a:ext>
              </a:extLst>
            </p:cNvPr>
            <p:cNvSpPr/>
            <p:nvPr/>
          </p:nvSpPr>
          <p:spPr>
            <a:xfrm>
              <a:off x="1637725" y="2234275"/>
              <a:ext cx="139800" cy="139800"/>
            </a:xfrm>
            <a:prstGeom prst="ellipse">
              <a:avLst/>
            </a:prstGeom>
            <a:solidFill>
              <a:srgbClr val="FB8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" name="Google Shape;92;p15">
              <a:extLst>
                <a:ext uri="{FF2B5EF4-FFF2-40B4-BE49-F238E27FC236}">
                  <a16:creationId xmlns:a16="http://schemas.microsoft.com/office/drawing/2014/main" id="{EFA77E7F-6F23-C940-9877-5AAB44A49C2A}"/>
                </a:ext>
              </a:extLst>
            </p:cNvPr>
            <p:cNvSpPr/>
            <p:nvPr/>
          </p:nvSpPr>
          <p:spPr>
            <a:xfrm>
              <a:off x="1942525" y="2234275"/>
              <a:ext cx="139800" cy="139800"/>
            </a:xfrm>
            <a:prstGeom prst="ellipse">
              <a:avLst/>
            </a:prstGeom>
            <a:solidFill>
              <a:srgbClr val="FB8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8" name="Google Shape;93;p15">
              <a:extLst>
                <a:ext uri="{FF2B5EF4-FFF2-40B4-BE49-F238E27FC236}">
                  <a16:creationId xmlns:a16="http://schemas.microsoft.com/office/drawing/2014/main" id="{AB18436C-54BE-3342-886C-C6B227A0892A}"/>
                </a:ext>
              </a:extLst>
            </p:cNvPr>
            <p:cNvSpPr/>
            <p:nvPr/>
          </p:nvSpPr>
          <p:spPr>
            <a:xfrm>
              <a:off x="2247325" y="2234275"/>
              <a:ext cx="139800" cy="139800"/>
            </a:xfrm>
            <a:prstGeom prst="ellipse">
              <a:avLst/>
            </a:prstGeom>
            <a:solidFill>
              <a:srgbClr val="0099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9" name="Google Shape;94;p15">
            <a:extLst>
              <a:ext uri="{FF2B5EF4-FFF2-40B4-BE49-F238E27FC236}">
                <a16:creationId xmlns:a16="http://schemas.microsoft.com/office/drawing/2014/main" id="{1F438602-DEA3-6C4D-95CD-6A0832CDAD8D}"/>
              </a:ext>
            </a:extLst>
          </p:cNvPr>
          <p:cNvGrpSpPr/>
          <p:nvPr/>
        </p:nvGrpSpPr>
        <p:grpSpPr>
          <a:xfrm>
            <a:off x="3766735" y="2193117"/>
            <a:ext cx="3281920" cy="2170295"/>
            <a:chOff x="3000698" y="1102780"/>
            <a:chExt cx="2296427" cy="1518600"/>
          </a:xfrm>
        </p:grpSpPr>
        <p:cxnSp>
          <p:nvCxnSpPr>
            <p:cNvPr id="80" name="Google Shape;95;p15">
              <a:extLst>
                <a:ext uri="{FF2B5EF4-FFF2-40B4-BE49-F238E27FC236}">
                  <a16:creationId xmlns:a16="http://schemas.microsoft.com/office/drawing/2014/main" id="{23E0FCAE-7929-7D45-B0F7-3DE3AE8B79DD}"/>
                </a:ext>
              </a:extLst>
            </p:cNvPr>
            <p:cNvCxnSpPr/>
            <p:nvPr/>
          </p:nvCxnSpPr>
          <p:spPr>
            <a:xfrm>
              <a:off x="3009325" y="2613150"/>
              <a:ext cx="22878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1" name="Google Shape;96;p15">
              <a:extLst>
                <a:ext uri="{FF2B5EF4-FFF2-40B4-BE49-F238E27FC236}">
                  <a16:creationId xmlns:a16="http://schemas.microsoft.com/office/drawing/2014/main" id="{744135E4-B8EB-724C-8C95-4257C635A8D0}"/>
                </a:ext>
              </a:extLst>
            </p:cNvPr>
            <p:cNvSpPr/>
            <p:nvPr/>
          </p:nvSpPr>
          <p:spPr>
            <a:xfrm>
              <a:off x="3124550" y="2158075"/>
              <a:ext cx="139800" cy="13980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2" name="Google Shape;97;p15">
              <a:extLst>
                <a:ext uri="{FF2B5EF4-FFF2-40B4-BE49-F238E27FC236}">
                  <a16:creationId xmlns:a16="http://schemas.microsoft.com/office/drawing/2014/main" id="{B973B4EE-E1D6-3D40-9817-E0C903627461}"/>
                </a:ext>
              </a:extLst>
            </p:cNvPr>
            <p:cNvSpPr/>
            <p:nvPr/>
          </p:nvSpPr>
          <p:spPr>
            <a:xfrm>
              <a:off x="3353150" y="2386675"/>
              <a:ext cx="139800" cy="13980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" name="Google Shape;98;p15">
              <a:extLst>
                <a:ext uri="{FF2B5EF4-FFF2-40B4-BE49-F238E27FC236}">
                  <a16:creationId xmlns:a16="http://schemas.microsoft.com/office/drawing/2014/main" id="{141268AC-6EA1-AE4E-AAAF-06A4624088B9}"/>
                </a:ext>
              </a:extLst>
            </p:cNvPr>
            <p:cNvSpPr/>
            <p:nvPr/>
          </p:nvSpPr>
          <p:spPr>
            <a:xfrm>
              <a:off x="3505550" y="1853275"/>
              <a:ext cx="139800" cy="13980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8" name="Google Shape;99;p15">
              <a:extLst>
                <a:ext uri="{FF2B5EF4-FFF2-40B4-BE49-F238E27FC236}">
                  <a16:creationId xmlns:a16="http://schemas.microsoft.com/office/drawing/2014/main" id="{1F5281EA-2745-8341-B9AB-C6D5BC024428}"/>
                </a:ext>
              </a:extLst>
            </p:cNvPr>
            <p:cNvSpPr/>
            <p:nvPr/>
          </p:nvSpPr>
          <p:spPr>
            <a:xfrm>
              <a:off x="3886550" y="2310475"/>
              <a:ext cx="139800" cy="139800"/>
            </a:xfrm>
            <a:prstGeom prst="ellipse">
              <a:avLst/>
            </a:prstGeom>
            <a:solidFill>
              <a:srgbClr val="27C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9" name="Google Shape;100;p15">
              <a:extLst>
                <a:ext uri="{FF2B5EF4-FFF2-40B4-BE49-F238E27FC236}">
                  <a16:creationId xmlns:a16="http://schemas.microsoft.com/office/drawing/2014/main" id="{6DE6E3A2-10EE-CD46-9C03-A523E9079B35}"/>
                </a:ext>
              </a:extLst>
            </p:cNvPr>
            <p:cNvSpPr/>
            <p:nvPr/>
          </p:nvSpPr>
          <p:spPr>
            <a:xfrm>
              <a:off x="3962750" y="1243675"/>
              <a:ext cx="139800" cy="139800"/>
            </a:xfrm>
            <a:prstGeom prst="ellipse">
              <a:avLst/>
            </a:prstGeom>
            <a:solidFill>
              <a:srgbClr val="27C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0" name="Google Shape;101;p15">
              <a:extLst>
                <a:ext uri="{FF2B5EF4-FFF2-40B4-BE49-F238E27FC236}">
                  <a16:creationId xmlns:a16="http://schemas.microsoft.com/office/drawing/2014/main" id="{81CD16E2-7DCF-5A41-958A-1B94C0EA3B5A}"/>
                </a:ext>
              </a:extLst>
            </p:cNvPr>
            <p:cNvSpPr/>
            <p:nvPr/>
          </p:nvSpPr>
          <p:spPr>
            <a:xfrm>
              <a:off x="4343750" y="1700875"/>
              <a:ext cx="139800" cy="139800"/>
            </a:xfrm>
            <a:prstGeom prst="ellipse">
              <a:avLst/>
            </a:prstGeom>
            <a:solidFill>
              <a:srgbClr val="FB8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" name="Google Shape;102;p15">
              <a:extLst>
                <a:ext uri="{FF2B5EF4-FFF2-40B4-BE49-F238E27FC236}">
                  <a16:creationId xmlns:a16="http://schemas.microsoft.com/office/drawing/2014/main" id="{521A6D36-8775-CE44-BBDC-ACE34484F33D}"/>
                </a:ext>
              </a:extLst>
            </p:cNvPr>
            <p:cNvSpPr/>
            <p:nvPr/>
          </p:nvSpPr>
          <p:spPr>
            <a:xfrm>
              <a:off x="4648550" y="2158075"/>
              <a:ext cx="139800" cy="139800"/>
            </a:xfrm>
            <a:prstGeom prst="ellipse">
              <a:avLst/>
            </a:prstGeom>
            <a:solidFill>
              <a:srgbClr val="FB8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" name="Google Shape;103;p15">
              <a:extLst>
                <a:ext uri="{FF2B5EF4-FFF2-40B4-BE49-F238E27FC236}">
                  <a16:creationId xmlns:a16="http://schemas.microsoft.com/office/drawing/2014/main" id="{5A2B324A-6DCD-D044-A2A7-FC9603D002F2}"/>
                </a:ext>
              </a:extLst>
            </p:cNvPr>
            <p:cNvSpPr/>
            <p:nvPr/>
          </p:nvSpPr>
          <p:spPr>
            <a:xfrm>
              <a:off x="4953350" y="1396075"/>
              <a:ext cx="139800" cy="139800"/>
            </a:xfrm>
            <a:prstGeom prst="ellipse">
              <a:avLst/>
            </a:prstGeom>
            <a:solidFill>
              <a:srgbClr val="0099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123" name="Google Shape;104;p15">
              <a:extLst>
                <a:ext uri="{FF2B5EF4-FFF2-40B4-BE49-F238E27FC236}">
                  <a16:creationId xmlns:a16="http://schemas.microsoft.com/office/drawing/2014/main" id="{AC58EBF9-EE93-3A4C-84C5-810DD1F6F527}"/>
                </a:ext>
              </a:extLst>
            </p:cNvPr>
            <p:cNvCxnSpPr/>
            <p:nvPr/>
          </p:nvCxnSpPr>
          <p:spPr>
            <a:xfrm rot="10800000">
              <a:off x="3000698" y="1102780"/>
              <a:ext cx="0" cy="1518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4" name="Google Shape;105;p15">
            <a:extLst>
              <a:ext uri="{FF2B5EF4-FFF2-40B4-BE49-F238E27FC236}">
                <a16:creationId xmlns:a16="http://schemas.microsoft.com/office/drawing/2014/main" id="{1E2DBA9F-C24C-524F-9BF5-C18A19A6971D}"/>
              </a:ext>
            </a:extLst>
          </p:cNvPr>
          <p:cNvGrpSpPr/>
          <p:nvPr/>
        </p:nvGrpSpPr>
        <p:grpSpPr>
          <a:xfrm>
            <a:off x="7313168" y="1877134"/>
            <a:ext cx="4669161" cy="3172379"/>
            <a:chOff x="5085948" y="1163880"/>
            <a:chExt cx="3646677" cy="2477670"/>
          </a:xfrm>
        </p:grpSpPr>
        <p:cxnSp>
          <p:nvCxnSpPr>
            <p:cNvPr id="125" name="Google Shape;106;p15">
              <a:extLst>
                <a:ext uri="{FF2B5EF4-FFF2-40B4-BE49-F238E27FC236}">
                  <a16:creationId xmlns:a16="http://schemas.microsoft.com/office/drawing/2014/main" id="{B434B529-567B-0A43-AC06-C3A8720BF371}"/>
                </a:ext>
              </a:extLst>
            </p:cNvPr>
            <p:cNvCxnSpPr/>
            <p:nvPr/>
          </p:nvCxnSpPr>
          <p:spPr>
            <a:xfrm>
              <a:off x="6444825" y="2674250"/>
              <a:ext cx="22878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6" name="Google Shape;107;p15">
              <a:extLst>
                <a:ext uri="{FF2B5EF4-FFF2-40B4-BE49-F238E27FC236}">
                  <a16:creationId xmlns:a16="http://schemas.microsoft.com/office/drawing/2014/main" id="{56EF27A8-4637-3748-8C48-BD8984B063DD}"/>
                </a:ext>
              </a:extLst>
            </p:cNvPr>
            <p:cNvSpPr/>
            <p:nvPr/>
          </p:nvSpPr>
          <p:spPr>
            <a:xfrm>
              <a:off x="6150000" y="2386675"/>
              <a:ext cx="139800" cy="13980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7" name="Google Shape;108;p15">
              <a:extLst>
                <a:ext uri="{FF2B5EF4-FFF2-40B4-BE49-F238E27FC236}">
                  <a16:creationId xmlns:a16="http://schemas.microsoft.com/office/drawing/2014/main" id="{20E7E906-36ED-0E48-B529-F53A7519F7DD}"/>
                </a:ext>
              </a:extLst>
            </p:cNvPr>
            <p:cNvSpPr/>
            <p:nvPr/>
          </p:nvSpPr>
          <p:spPr>
            <a:xfrm>
              <a:off x="6788650" y="2447775"/>
              <a:ext cx="139800" cy="13980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" name="Google Shape;109;p15">
              <a:extLst>
                <a:ext uri="{FF2B5EF4-FFF2-40B4-BE49-F238E27FC236}">
                  <a16:creationId xmlns:a16="http://schemas.microsoft.com/office/drawing/2014/main" id="{E2A34FEF-E2EA-AE4B-BF3D-EC1695D95DD1}"/>
                </a:ext>
              </a:extLst>
            </p:cNvPr>
            <p:cNvSpPr/>
            <p:nvPr/>
          </p:nvSpPr>
          <p:spPr>
            <a:xfrm>
              <a:off x="6941050" y="1914375"/>
              <a:ext cx="139800" cy="13980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" name="Google Shape;110;p15">
              <a:extLst>
                <a:ext uri="{FF2B5EF4-FFF2-40B4-BE49-F238E27FC236}">
                  <a16:creationId xmlns:a16="http://schemas.microsoft.com/office/drawing/2014/main" id="{16B0DBAC-C52A-5944-8E5C-D4737DA897E8}"/>
                </a:ext>
              </a:extLst>
            </p:cNvPr>
            <p:cNvSpPr/>
            <p:nvPr/>
          </p:nvSpPr>
          <p:spPr>
            <a:xfrm>
              <a:off x="7322050" y="2371575"/>
              <a:ext cx="139800" cy="139800"/>
            </a:xfrm>
            <a:prstGeom prst="ellipse">
              <a:avLst/>
            </a:prstGeom>
            <a:solidFill>
              <a:srgbClr val="27C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" name="Google Shape;111;p15">
              <a:extLst>
                <a:ext uri="{FF2B5EF4-FFF2-40B4-BE49-F238E27FC236}">
                  <a16:creationId xmlns:a16="http://schemas.microsoft.com/office/drawing/2014/main" id="{5CDB1B42-48F0-B448-B981-792997783638}"/>
                </a:ext>
              </a:extLst>
            </p:cNvPr>
            <p:cNvSpPr/>
            <p:nvPr/>
          </p:nvSpPr>
          <p:spPr>
            <a:xfrm>
              <a:off x="5941600" y="1761975"/>
              <a:ext cx="139800" cy="139800"/>
            </a:xfrm>
            <a:prstGeom prst="ellipse">
              <a:avLst/>
            </a:prstGeom>
            <a:solidFill>
              <a:srgbClr val="27C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" name="Google Shape;112;p15">
              <a:extLst>
                <a:ext uri="{FF2B5EF4-FFF2-40B4-BE49-F238E27FC236}">
                  <a16:creationId xmlns:a16="http://schemas.microsoft.com/office/drawing/2014/main" id="{85CD3EF2-6601-C34C-A754-FCCDD76597B0}"/>
                </a:ext>
              </a:extLst>
            </p:cNvPr>
            <p:cNvSpPr/>
            <p:nvPr/>
          </p:nvSpPr>
          <p:spPr>
            <a:xfrm>
              <a:off x="7518825" y="1914375"/>
              <a:ext cx="139800" cy="139800"/>
            </a:xfrm>
            <a:prstGeom prst="ellipse">
              <a:avLst/>
            </a:prstGeom>
            <a:solidFill>
              <a:srgbClr val="FB8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" name="Google Shape;113;p15">
              <a:extLst>
                <a:ext uri="{FF2B5EF4-FFF2-40B4-BE49-F238E27FC236}">
                  <a16:creationId xmlns:a16="http://schemas.microsoft.com/office/drawing/2014/main" id="{8D825956-DC1C-9E40-93ED-6285C010BFC6}"/>
                </a:ext>
              </a:extLst>
            </p:cNvPr>
            <p:cNvSpPr/>
            <p:nvPr/>
          </p:nvSpPr>
          <p:spPr>
            <a:xfrm>
              <a:off x="6010200" y="3420700"/>
              <a:ext cx="139800" cy="139800"/>
            </a:xfrm>
            <a:prstGeom prst="ellipse">
              <a:avLst/>
            </a:prstGeom>
            <a:solidFill>
              <a:srgbClr val="FB8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3" name="Google Shape;114;p15">
              <a:extLst>
                <a:ext uri="{FF2B5EF4-FFF2-40B4-BE49-F238E27FC236}">
                  <a16:creationId xmlns:a16="http://schemas.microsoft.com/office/drawing/2014/main" id="{48E3C71C-12D7-2D45-AB6E-68A9320CD5F0}"/>
                </a:ext>
              </a:extLst>
            </p:cNvPr>
            <p:cNvSpPr/>
            <p:nvPr/>
          </p:nvSpPr>
          <p:spPr>
            <a:xfrm>
              <a:off x="5467350" y="2971400"/>
              <a:ext cx="139800" cy="139800"/>
            </a:xfrm>
            <a:prstGeom prst="ellipse">
              <a:avLst/>
            </a:prstGeom>
            <a:solidFill>
              <a:srgbClr val="0099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134" name="Google Shape;115;p15">
              <a:extLst>
                <a:ext uri="{FF2B5EF4-FFF2-40B4-BE49-F238E27FC236}">
                  <a16:creationId xmlns:a16="http://schemas.microsoft.com/office/drawing/2014/main" id="{E045FB67-9042-AB4C-8E0F-6376134A3734}"/>
                </a:ext>
              </a:extLst>
            </p:cNvPr>
            <p:cNvCxnSpPr/>
            <p:nvPr/>
          </p:nvCxnSpPr>
          <p:spPr>
            <a:xfrm rot="10800000">
              <a:off x="6436198" y="1163880"/>
              <a:ext cx="0" cy="1518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" name="Google Shape;116;p15">
              <a:extLst>
                <a:ext uri="{FF2B5EF4-FFF2-40B4-BE49-F238E27FC236}">
                  <a16:creationId xmlns:a16="http://schemas.microsoft.com/office/drawing/2014/main" id="{0B124207-F106-A143-8EE2-9930D4E5204F}"/>
                </a:ext>
              </a:extLst>
            </p:cNvPr>
            <p:cNvCxnSpPr/>
            <p:nvPr/>
          </p:nvCxnSpPr>
          <p:spPr>
            <a:xfrm rot="10800000" flipH="1">
              <a:off x="5085948" y="2674350"/>
              <a:ext cx="1345500" cy="967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4927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3AF6C-4A0B-E945-ADA7-D614EB65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10569577" cy="985557"/>
          </a:xfrm>
        </p:spPr>
        <p:txBody>
          <a:bodyPr/>
          <a:lstStyle/>
          <a:p>
            <a:r>
              <a:rPr lang="en-US" dirty="0"/>
              <a:t>Several dimensions are better than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7F97-069D-4A45-B97A-B5F3887D3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6"/>
            <a:ext cx="9660917" cy="449398"/>
          </a:xfrm>
        </p:spPr>
        <p:txBody>
          <a:bodyPr/>
          <a:lstStyle/>
          <a:p>
            <a:r>
              <a:rPr lang="en-US" dirty="0"/>
              <a:t>Let’s try a classification task in one dimension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7D06E55-F281-F045-A2BB-66B0BD78EFAE}"/>
              </a:ext>
            </a:extLst>
          </p:cNvPr>
          <p:cNvGrpSpPr/>
          <p:nvPr/>
        </p:nvGrpSpPr>
        <p:grpSpPr>
          <a:xfrm>
            <a:off x="2308821" y="2561771"/>
            <a:ext cx="7354294" cy="449397"/>
            <a:chOff x="4895310" y="2590347"/>
            <a:chExt cx="2924718" cy="178720"/>
          </a:xfrm>
        </p:grpSpPr>
        <p:cxnSp>
          <p:nvCxnSpPr>
            <p:cNvPr id="5" name="Google Shape;85;p15">
              <a:extLst>
                <a:ext uri="{FF2B5EF4-FFF2-40B4-BE49-F238E27FC236}">
                  <a16:creationId xmlns:a16="http://schemas.microsoft.com/office/drawing/2014/main" id="{6662EBCD-F516-1244-A950-EFF718205A73}"/>
                </a:ext>
              </a:extLst>
            </p:cNvPr>
            <p:cNvCxnSpPr/>
            <p:nvPr/>
          </p:nvCxnSpPr>
          <p:spPr>
            <a:xfrm>
              <a:off x="4895310" y="2685044"/>
              <a:ext cx="2924718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" name="Google Shape;86;p15">
              <a:extLst>
                <a:ext uri="{FF2B5EF4-FFF2-40B4-BE49-F238E27FC236}">
                  <a16:creationId xmlns:a16="http://schemas.microsoft.com/office/drawing/2014/main" id="{C0C52652-7F61-8543-B6C5-3DA632B05369}"/>
                </a:ext>
              </a:extLst>
            </p:cNvPr>
            <p:cNvSpPr/>
            <p:nvPr/>
          </p:nvSpPr>
          <p:spPr>
            <a:xfrm>
              <a:off x="5042613" y="2590347"/>
              <a:ext cx="178720" cy="17872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87;p15">
              <a:extLst>
                <a:ext uri="{FF2B5EF4-FFF2-40B4-BE49-F238E27FC236}">
                  <a16:creationId xmlns:a16="http://schemas.microsoft.com/office/drawing/2014/main" id="{56FFF60A-E207-0147-BA50-A01C25D009BF}"/>
                </a:ext>
              </a:extLst>
            </p:cNvPr>
            <p:cNvSpPr/>
            <p:nvPr/>
          </p:nvSpPr>
          <p:spPr>
            <a:xfrm>
              <a:off x="5334855" y="2590347"/>
              <a:ext cx="178720" cy="17872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88;p15">
              <a:extLst>
                <a:ext uri="{FF2B5EF4-FFF2-40B4-BE49-F238E27FC236}">
                  <a16:creationId xmlns:a16="http://schemas.microsoft.com/office/drawing/2014/main" id="{B62BC00D-372F-7843-BCF5-09F8171DD238}"/>
                </a:ext>
              </a:extLst>
            </p:cNvPr>
            <p:cNvSpPr/>
            <p:nvPr/>
          </p:nvSpPr>
          <p:spPr>
            <a:xfrm>
              <a:off x="5529683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89;p15">
              <a:extLst>
                <a:ext uri="{FF2B5EF4-FFF2-40B4-BE49-F238E27FC236}">
                  <a16:creationId xmlns:a16="http://schemas.microsoft.com/office/drawing/2014/main" id="{2727B720-4984-EE45-9ABF-861808307220}"/>
                </a:ext>
              </a:extLst>
            </p:cNvPr>
            <p:cNvSpPr/>
            <p:nvPr/>
          </p:nvSpPr>
          <p:spPr>
            <a:xfrm>
              <a:off x="6016752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90;p15">
              <a:extLst>
                <a:ext uri="{FF2B5EF4-FFF2-40B4-BE49-F238E27FC236}">
                  <a16:creationId xmlns:a16="http://schemas.microsoft.com/office/drawing/2014/main" id="{63F31991-D492-1F40-A049-539068FEB357}"/>
                </a:ext>
              </a:extLst>
            </p:cNvPr>
            <p:cNvSpPr/>
            <p:nvPr/>
          </p:nvSpPr>
          <p:spPr>
            <a:xfrm>
              <a:off x="6114166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91;p15">
              <a:extLst>
                <a:ext uri="{FF2B5EF4-FFF2-40B4-BE49-F238E27FC236}">
                  <a16:creationId xmlns:a16="http://schemas.microsoft.com/office/drawing/2014/main" id="{7548F7F0-8F60-CD41-89E9-B67CE6329B0F}"/>
                </a:ext>
              </a:extLst>
            </p:cNvPr>
            <p:cNvSpPr/>
            <p:nvPr/>
          </p:nvSpPr>
          <p:spPr>
            <a:xfrm>
              <a:off x="6601236" y="2590347"/>
              <a:ext cx="178720" cy="178720"/>
            </a:xfrm>
            <a:prstGeom prst="ellipse">
              <a:avLst/>
            </a:prstGeom>
            <a:solidFill>
              <a:srgbClr val="EA3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92;p15">
              <a:extLst>
                <a:ext uri="{FF2B5EF4-FFF2-40B4-BE49-F238E27FC236}">
                  <a16:creationId xmlns:a16="http://schemas.microsoft.com/office/drawing/2014/main" id="{FF561F4C-793F-FD4F-A95D-41CD613CCF6E}"/>
                </a:ext>
              </a:extLst>
            </p:cNvPr>
            <p:cNvSpPr/>
            <p:nvPr/>
          </p:nvSpPr>
          <p:spPr>
            <a:xfrm>
              <a:off x="6990891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93;p15">
              <a:extLst>
                <a:ext uri="{FF2B5EF4-FFF2-40B4-BE49-F238E27FC236}">
                  <a16:creationId xmlns:a16="http://schemas.microsoft.com/office/drawing/2014/main" id="{D2B2A7A9-9E0B-BA46-AEAC-934E6A6D6394}"/>
                </a:ext>
              </a:extLst>
            </p:cNvPr>
            <p:cNvSpPr/>
            <p:nvPr/>
          </p:nvSpPr>
          <p:spPr>
            <a:xfrm>
              <a:off x="7380547" y="2590347"/>
              <a:ext cx="178720" cy="178720"/>
            </a:xfrm>
            <a:prstGeom prst="ellipse">
              <a:avLst/>
            </a:prstGeom>
            <a:solidFill>
              <a:srgbClr val="EA3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015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3AF6C-4A0B-E945-ADA7-D614EB65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10569577" cy="985557"/>
          </a:xfrm>
        </p:spPr>
        <p:txBody>
          <a:bodyPr/>
          <a:lstStyle/>
          <a:p>
            <a:r>
              <a:rPr lang="en-US" dirty="0"/>
              <a:t>Several dimensions are better than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7F97-069D-4A45-B97A-B5F3887D3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6"/>
            <a:ext cx="9660917" cy="449398"/>
          </a:xfrm>
        </p:spPr>
        <p:txBody>
          <a:bodyPr/>
          <a:lstStyle/>
          <a:p>
            <a:r>
              <a:rPr lang="en-US" dirty="0"/>
              <a:t>Let’s try a classification task in one dimension 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A0B5584-3AFD-2E46-9E01-A19A16E4947D}"/>
              </a:ext>
            </a:extLst>
          </p:cNvPr>
          <p:cNvSpPr txBox="1">
            <a:spLocks/>
          </p:cNvSpPr>
          <p:nvPr/>
        </p:nvSpPr>
        <p:spPr>
          <a:xfrm>
            <a:off x="388936" y="3608711"/>
            <a:ext cx="9660917" cy="863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We can’t get separability in this case</a:t>
            </a:r>
          </a:p>
          <a:p>
            <a:r>
              <a:rPr lang="en-US" dirty="0"/>
              <a:t>Let’s try adding another dimension 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5F3DAD-578C-4546-9494-7E9D775B072E}"/>
              </a:ext>
            </a:extLst>
          </p:cNvPr>
          <p:cNvGrpSpPr/>
          <p:nvPr/>
        </p:nvGrpSpPr>
        <p:grpSpPr>
          <a:xfrm>
            <a:off x="2308821" y="2561771"/>
            <a:ext cx="7354294" cy="449397"/>
            <a:chOff x="4895310" y="2590347"/>
            <a:chExt cx="2924718" cy="178720"/>
          </a:xfrm>
        </p:grpSpPr>
        <p:cxnSp>
          <p:nvCxnSpPr>
            <p:cNvPr id="17" name="Google Shape;85;p15">
              <a:extLst>
                <a:ext uri="{FF2B5EF4-FFF2-40B4-BE49-F238E27FC236}">
                  <a16:creationId xmlns:a16="http://schemas.microsoft.com/office/drawing/2014/main" id="{382EF5DF-52A0-3444-84A9-AE3C35E3BBFB}"/>
                </a:ext>
              </a:extLst>
            </p:cNvPr>
            <p:cNvCxnSpPr/>
            <p:nvPr/>
          </p:nvCxnSpPr>
          <p:spPr>
            <a:xfrm>
              <a:off x="4895310" y="2685044"/>
              <a:ext cx="2924718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" name="Google Shape;86;p15">
              <a:extLst>
                <a:ext uri="{FF2B5EF4-FFF2-40B4-BE49-F238E27FC236}">
                  <a16:creationId xmlns:a16="http://schemas.microsoft.com/office/drawing/2014/main" id="{82CEBF97-C13B-4B47-A876-159F93404453}"/>
                </a:ext>
              </a:extLst>
            </p:cNvPr>
            <p:cNvSpPr/>
            <p:nvPr/>
          </p:nvSpPr>
          <p:spPr>
            <a:xfrm>
              <a:off x="5042613" y="2590347"/>
              <a:ext cx="178720" cy="17872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87;p15">
              <a:extLst>
                <a:ext uri="{FF2B5EF4-FFF2-40B4-BE49-F238E27FC236}">
                  <a16:creationId xmlns:a16="http://schemas.microsoft.com/office/drawing/2014/main" id="{53589884-8FB8-9142-A3B0-66F312B74859}"/>
                </a:ext>
              </a:extLst>
            </p:cNvPr>
            <p:cNvSpPr/>
            <p:nvPr/>
          </p:nvSpPr>
          <p:spPr>
            <a:xfrm>
              <a:off x="5334855" y="2590347"/>
              <a:ext cx="178720" cy="17872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88;p15">
              <a:extLst>
                <a:ext uri="{FF2B5EF4-FFF2-40B4-BE49-F238E27FC236}">
                  <a16:creationId xmlns:a16="http://schemas.microsoft.com/office/drawing/2014/main" id="{27EBDB55-3A76-AD48-A9D9-F722AB9654F2}"/>
                </a:ext>
              </a:extLst>
            </p:cNvPr>
            <p:cNvSpPr/>
            <p:nvPr/>
          </p:nvSpPr>
          <p:spPr>
            <a:xfrm>
              <a:off x="5529683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89;p15">
              <a:extLst>
                <a:ext uri="{FF2B5EF4-FFF2-40B4-BE49-F238E27FC236}">
                  <a16:creationId xmlns:a16="http://schemas.microsoft.com/office/drawing/2014/main" id="{791E2B3D-D11F-4D45-A224-BE4B4854E267}"/>
                </a:ext>
              </a:extLst>
            </p:cNvPr>
            <p:cNvSpPr/>
            <p:nvPr/>
          </p:nvSpPr>
          <p:spPr>
            <a:xfrm>
              <a:off x="6016752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90;p15">
              <a:extLst>
                <a:ext uri="{FF2B5EF4-FFF2-40B4-BE49-F238E27FC236}">
                  <a16:creationId xmlns:a16="http://schemas.microsoft.com/office/drawing/2014/main" id="{5469B338-4F1C-A649-B28C-583D37B2412A}"/>
                </a:ext>
              </a:extLst>
            </p:cNvPr>
            <p:cNvSpPr/>
            <p:nvPr/>
          </p:nvSpPr>
          <p:spPr>
            <a:xfrm>
              <a:off x="6114166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91;p15">
              <a:extLst>
                <a:ext uri="{FF2B5EF4-FFF2-40B4-BE49-F238E27FC236}">
                  <a16:creationId xmlns:a16="http://schemas.microsoft.com/office/drawing/2014/main" id="{3C95CE4B-DA43-DE4B-9883-58FF1BAFD407}"/>
                </a:ext>
              </a:extLst>
            </p:cNvPr>
            <p:cNvSpPr/>
            <p:nvPr/>
          </p:nvSpPr>
          <p:spPr>
            <a:xfrm>
              <a:off x="6601236" y="2590347"/>
              <a:ext cx="178720" cy="178720"/>
            </a:xfrm>
            <a:prstGeom prst="ellipse">
              <a:avLst/>
            </a:prstGeom>
            <a:solidFill>
              <a:srgbClr val="EA3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92;p15">
              <a:extLst>
                <a:ext uri="{FF2B5EF4-FFF2-40B4-BE49-F238E27FC236}">
                  <a16:creationId xmlns:a16="http://schemas.microsoft.com/office/drawing/2014/main" id="{A424B66A-2F4B-9D4F-AA22-8979EEDB0774}"/>
                </a:ext>
              </a:extLst>
            </p:cNvPr>
            <p:cNvSpPr/>
            <p:nvPr/>
          </p:nvSpPr>
          <p:spPr>
            <a:xfrm>
              <a:off x="6990891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93;p15">
              <a:extLst>
                <a:ext uri="{FF2B5EF4-FFF2-40B4-BE49-F238E27FC236}">
                  <a16:creationId xmlns:a16="http://schemas.microsoft.com/office/drawing/2014/main" id="{3D15BE05-FF90-0543-8F2B-2B79C5369D91}"/>
                </a:ext>
              </a:extLst>
            </p:cNvPr>
            <p:cNvSpPr/>
            <p:nvPr/>
          </p:nvSpPr>
          <p:spPr>
            <a:xfrm>
              <a:off x="7380547" y="2590347"/>
              <a:ext cx="178720" cy="178720"/>
            </a:xfrm>
            <a:prstGeom prst="ellipse">
              <a:avLst/>
            </a:prstGeom>
            <a:solidFill>
              <a:srgbClr val="EA3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1810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3AF6C-4A0B-E945-ADA7-D614EB65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10569577" cy="985557"/>
          </a:xfrm>
        </p:spPr>
        <p:txBody>
          <a:bodyPr/>
          <a:lstStyle/>
          <a:p>
            <a:r>
              <a:rPr lang="en-US" dirty="0"/>
              <a:t>Several dimensions are better than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7F97-069D-4A45-B97A-B5F3887D3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6"/>
            <a:ext cx="9660917" cy="449398"/>
          </a:xfrm>
        </p:spPr>
        <p:txBody>
          <a:bodyPr/>
          <a:lstStyle/>
          <a:p>
            <a:r>
              <a:rPr lang="en-US" dirty="0"/>
              <a:t>Let’s try a classification task in one dimension 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A0B5584-3AFD-2E46-9E01-A19A16E4947D}"/>
              </a:ext>
            </a:extLst>
          </p:cNvPr>
          <p:cNvSpPr txBox="1">
            <a:spLocks/>
          </p:cNvSpPr>
          <p:nvPr/>
        </p:nvSpPr>
        <p:spPr>
          <a:xfrm>
            <a:off x="388936" y="3608711"/>
            <a:ext cx="9660917" cy="863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We can’t get separability in this case</a:t>
            </a:r>
          </a:p>
          <a:p>
            <a:r>
              <a:rPr lang="en-US" dirty="0"/>
              <a:t>Let’s try adding another dimension 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5F3DAD-578C-4546-9494-7E9D775B072E}"/>
              </a:ext>
            </a:extLst>
          </p:cNvPr>
          <p:cNvGrpSpPr/>
          <p:nvPr/>
        </p:nvGrpSpPr>
        <p:grpSpPr>
          <a:xfrm>
            <a:off x="2308821" y="2561771"/>
            <a:ext cx="7354294" cy="449397"/>
            <a:chOff x="4895310" y="2590347"/>
            <a:chExt cx="2924718" cy="178720"/>
          </a:xfrm>
        </p:grpSpPr>
        <p:cxnSp>
          <p:nvCxnSpPr>
            <p:cNvPr id="17" name="Google Shape;85;p15">
              <a:extLst>
                <a:ext uri="{FF2B5EF4-FFF2-40B4-BE49-F238E27FC236}">
                  <a16:creationId xmlns:a16="http://schemas.microsoft.com/office/drawing/2014/main" id="{382EF5DF-52A0-3444-84A9-AE3C35E3BBFB}"/>
                </a:ext>
              </a:extLst>
            </p:cNvPr>
            <p:cNvCxnSpPr/>
            <p:nvPr/>
          </p:nvCxnSpPr>
          <p:spPr>
            <a:xfrm>
              <a:off x="4895310" y="2685044"/>
              <a:ext cx="2924718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" name="Google Shape;86;p15">
              <a:extLst>
                <a:ext uri="{FF2B5EF4-FFF2-40B4-BE49-F238E27FC236}">
                  <a16:creationId xmlns:a16="http://schemas.microsoft.com/office/drawing/2014/main" id="{82CEBF97-C13B-4B47-A876-159F93404453}"/>
                </a:ext>
              </a:extLst>
            </p:cNvPr>
            <p:cNvSpPr/>
            <p:nvPr/>
          </p:nvSpPr>
          <p:spPr>
            <a:xfrm>
              <a:off x="5042613" y="2590347"/>
              <a:ext cx="178720" cy="17872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87;p15">
              <a:extLst>
                <a:ext uri="{FF2B5EF4-FFF2-40B4-BE49-F238E27FC236}">
                  <a16:creationId xmlns:a16="http://schemas.microsoft.com/office/drawing/2014/main" id="{53589884-8FB8-9142-A3B0-66F312B74859}"/>
                </a:ext>
              </a:extLst>
            </p:cNvPr>
            <p:cNvSpPr/>
            <p:nvPr/>
          </p:nvSpPr>
          <p:spPr>
            <a:xfrm>
              <a:off x="5334855" y="2590347"/>
              <a:ext cx="178720" cy="17872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88;p15">
              <a:extLst>
                <a:ext uri="{FF2B5EF4-FFF2-40B4-BE49-F238E27FC236}">
                  <a16:creationId xmlns:a16="http://schemas.microsoft.com/office/drawing/2014/main" id="{27EBDB55-3A76-AD48-A9D9-F722AB9654F2}"/>
                </a:ext>
              </a:extLst>
            </p:cNvPr>
            <p:cNvSpPr/>
            <p:nvPr/>
          </p:nvSpPr>
          <p:spPr>
            <a:xfrm>
              <a:off x="5529683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89;p15">
              <a:extLst>
                <a:ext uri="{FF2B5EF4-FFF2-40B4-BE49-F238E27FC236}">
                  <a16:creationId xmlns:a16="http://schemas.microsoft.com/office/drawing/2014/main" id="{791E2B3D-D11F-4D45-A224-BE4B4854E267}"/>
                </a:ext>
              </a:extLst>
            </p:cNvPr>
            <p:cNvSpPr/>
            <p:nvPr/>
          </p:nvSpPr>
          <p:spPr>
            <a:xfrm>
              <a:off x="6016752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90;p15">
              <a:extLst>
                <a:ext uri="{FF2B5EF4-FFF2-40B4-BE49-F238E27FC236}">
                  <a16:creationId xmlns:a16="http://schemas.microsoft.com/office/drawing/2014/main" id="{5469B338-4F1C-A649-B28C-583D37B2412A}"/>
                </a:ext>
              </a:extLst>
            </p:cNvPr>
            <p:cNvSpPr/>
            <p:nvPr/>
          </p:nvSpPr>
          <p:spPr>
            <a:xfrm>
              <a:off x="6114166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91;p15">
              <a:extLst>
                <a:ext uri="{FF2B5EF4-FFF2-40B4-BE49-F238E27FC236}">
                  <a16:creationId xmlns:a16="http://schemas.microsoft.com/office/drawing/2014/main" id="{3C95CE4B-DA43-DE4B-9883-58FF1BAFD407}"/>
                </a:ext>
              </a:extLst>
            </p:cNvPr>
            <p:cNvSpPr/>
            <p:nvPr/>
          </p:nvSpPr>
          <p:spPr>
            <a:xfrm>
              <a:off x="6601236" y="2590347"/>
              <a:ext cx="178720" cy="178720"/>
            </a:xfrm>
            <a:prstGeom prst="ellipse">
              <a:avLst/>
            </a:prstGeom>
            <a:solidFill>
              <a:srgbClr val="EA3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92;p15">
              <a:extLst>
                <a:ext uri="{FF2B5EF4-FFF2-40B4-BE49-F238E27FC236}">
                  <a16:creationId xmlns:a16="http://schemas.microsoft.com/office/drawing/2014/main" id="{A424B66A-2F4B-9D4F-AA22-8979EEDB0774}"/>
                </a:ext>
              </a:extLst>
            </p:cNvPr>
            <p:cNvSpPr/>
            <p:nvPr/>
          </p:nvSpPr>
          <p:spPr>
            <a:xfrm>
              <a:off x="6990891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93;p15">
              <a:extLst>
                <a:ext uri="{FF2B5EF4-FFF2-40B4-BE49-F238E27FC236}">
                  <a16:creationId xmlns:a16="http://schemas.microsoft.com/office/drawing/2014/main" id="{3D15BE05-FF90-0543-8F2B-2B79C5369D91}"/>
                </a:ext>
              </a:extLst>
            </p:cNvPr>
            <p:cNvSpPr/>
            <p:nvPr/>
          </p:nvSpPr>
          <p:spPr>
            <a:xfrm>
              <a:off x="7380547" y="2590347"/>
              <a:ext cx="178720" cy="178720"/>
            </a:xfrm>
            <a:prstGeom prst="ellipse">
              <a:avLst/>
            </a:prstGeom>
            <a:solidFill>
              <a:srgbClr val="EA3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18EF8C97-9929-B643-A3C9-472D30E5BEC8}"/>
              </a:ext>
            </a:extLst>
          </p:cNvPr>
          <p:cNvSpPr/>
          <p:nvPr/>
        </p:nvSpPr>
        <p:spPr>
          <a:xfrm>
            <a:off x="4953222" y="3521727"/>
            <a:ext cx="3792409" cy="2702106"/>
          </a:xfrm>
          <a:prstGeom prst="parallelogram">
            <a:avLst>
              <a:gd name="adj" fmla="val 33460"/>
            </a:avLst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17000">
                <a:schemeClr val="accent3">
                  <a:lumMod val="0"/>
                  <a:lumOff val="100000"/>
                </a:schemeClr>
              </a:gs>
              <a:gs pos="100000">
                <a:schemeClr val="bg2">
                  <a:lumMod val="75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Google Shape;88;p15">
            <a:extLst>
              <a:ext uri="{FF2B5EF4-FFF2-40B4-BE49-F238E27FC236}">
                <a16:creationId xmlns:a16="http://schemas.microsoft.com/office/drawing/2014/main" id="{2E22B6CF-1CCC-D140-9266-FE91C0E13CAD}"/>
              </a:ext>
            </a:extLst>
          </p:cNvPr>
          <p:cNvSpPr/>
          <p:nvPr/>
        </p:nvSpPr>
        <p:spPr>
          <a:xfrm>
            <a:off x="5871301" y="4247281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6" name="Google Shape;87;p15">
            <a:extLst>
              <a:ext uri="{FF2B5EF4-FFF2-40B4-BE49-F238E27FC236}">
                <a16:creationId xmlns:a16="http://schemas.microsoft.com/office/drawing/2014/main" id="{24C07FE4-412B-1A47-A304-CED1E666E45A}"/>
              </a:ext>
            </a:extLst>
          </p:cNvPr>
          <p:cNvSpPr/>
          <p:nvPr/>
        </p:nvSpPr>
        <p:spPr>
          <a:xfrm>
            <a:off x="6613880" y="3856366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" name="Google Shape;87;p15">
            <a:extLst>
              <a:ext uri="{FF2B5EF4-FFF2-40B4-BE49-F238E27FC236}">
                <a16:creationId xmlns:a16="http://schemas.microsoft.com/office/drawing/2014/main" id="{67535876-2243-EE4C-9C42-C8592CC5650B}"/>
              </a:ext>
            </a:extLst>
          </p:cNvPr>
          <p:cNvSpPr/>
          <p:nvPr/>
        </p:nvSpPr>
        <p:spPr>
          <a:xfrm>
            <a:off x="5536571" y="5295904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8" name="Google Shape;88;p15">
            <a:extLst>
              <a:ext uri="{FF2B5EF4-FFF2-40B4-BE49-F238E27FC236}">
                <a16:creationId xmlns:a16="http://schemas.microsoft.com/office/drawing/2014/main" id="{80A94ED0-BFC6-F94F-9B7B-E7AAAD4FEE6B}"/>
              </a:ext>
            </a:extLst>
          </p:cNvPr>
          <p:cNvSpPr/>
          <p:nvPr/>
        </p:nvSpPr>
        <p:spPr>
          <a:xfrm>
            <a:off x="6534965" y="4572842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9" name="Google Shape;88;p15">
            <a:extLst>
              <a:ext uri="{FF2B5EF4-FFF2-40B4-BE49-F238E27FC236}">
                <a16:creationId xmlns:a16="http://schemas.microsoft.com/office/drawing/2014/main" id="{2951FB9C-80C0-BC42-BDFB-0588525FFA22}"/>
              </a:ext>
            </a:extLst>
          </p:cNvPr>
          <p:cNvSpPr/>
          <p:nvPr/>
        </p:nvSpPr>
        <p:spPr>
          <a:xfrm>
            <a:off x="6759663" y="4659243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" name="Google Shape;87;p15">
            <a:extLst>
              <a:ext uri="{FF2B5EF4-FFF2-40B4-BE49-F238E27FC236}">
                <a16:creationId xmlns:a16="http://schemas.microsoft.com/office/drawing/2014/main" id="{B7F4FABE-3278-4D41-BFEB-0811F8FD3153}"/>
              </a:ext>
            </a:extLst>
          </p:cNvPr>
          <p:cNvSpPr/>
          <p:nvPr/>
        </p:nvSpPr>
        <p:spPr>
          <a:xfrm>
            <a:off x="7294685" y="4123445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1" name="Google Shape;88;p15">
            <a:extLst>
              <a:ext uri="{FF2B5EF4-FFF2-40B4-BE49-F238E27FC236}">
                <a16:creationId xmlns:a16="http://schemas.microsoft.com/office/drawing/2014/main" id="{28D9A86B-6F58-AE41-A7DA-EFDFFB986928}"/>
              </a:ext>
            </a:extLst>
          </p:cNvPr>
          <p:cNvSpPr/>
          <p:nvPr/>
        </p:nvSpPr>
        <p:spPr>
          <a:xfrm>
            <a:off x="6849427" y="5217504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2" name="Google Shape;87;p15">
            <a:extLst>
              <a:ext uri="{FF2B5EF4-FFF2-40B4-BE49-F238E27FC236}">
                <a16:creationId xmlns:a16="http://schemas.microsoft.com/office/drawing/2014/main" id="{4704D436-ADDA-8349-B5CB-DBF9D41241C9}"/>
              </a:ext>
            </a:extLst>
          </p:cNvPr>
          <p:cNvSpPr/>
          <p:nvPr/>
        </p:nvSpPr>
        <p:spPr>
          <a:xfrm>
            <a:off x="7340791" y="5442202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FC65A10-9E86-8E4B-A75F-F9425747E7EF}"/>
              </a:ext>
            </a:extLst>
          </p:cNvPr>
          <p:cNvCxnSpPr/>
          <p:nvPr/>
        </p:nvCxnSpPr>
        <p:spPr>
          <a:xfrm flipV="1">
            <a:off x="4953222" y="3521727"/>
            <a:ext cx="918079" cy="270210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18120A5-A52D-9B40-8A16-647AAD905857}"/>
              </a:ext>
            </a:extLst>
          </p:cNvPr>
          <p:cNvCxnSpPr>
            <a:cxnSpLocks/>
          </p:cNvCxnSpPr>
          <p:nvPr/>
        </p:nvCxnSpPr>
        <p:spPr>
          <a:xfrm>
            <a:off x="4953222" y="6223833"/>
            <a:ext cx="2947766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3794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3AF6C-4A0B-E945-ADA7-D614EB65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10569577" cy="985557"/>
          </a:xfrm>
        </p:spPr>
        <p:txBody>
          <a:bodyPr/>
          <a:lstStyle/>
          <a:p>
            <a:r>
              <a:rPr lang="en-US" dirty="0"/>
              <a:t>Several dimensions are better than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7F97-069D-4A45-B97A-B5F3887D3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6"/>
            <a:ext cx="9660917" cy="449398"/>
          </a:xfrm>
        </p:spPr>
        <p:txBody>
          <a:bodyPr/>
          <a:lstStyle/>
          <a:p>
            <a:r>
              <a:rPr lang="en-US" dirty="0"/>
              <a:t>Let’s try a classification task in one dimension 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A0B5584-3AFD-2E46-9E01-A19A16E4947D}"/>
              </a:ext>
            </a:extLst>
          </p:cNvPr>
          <p:cNvSpPr txBox="1">
            <a:spLocks/>
          </p:cNvSpPr>
          <p:nvPr/>
        </p:nvSpPr>
        <p:spPr>
          <a:xfrm>
            <a:off x="388936" y="3608711"/>
            <a:ext cx="9660917" cy="863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We can’t get separability in this case</a:t>
            </a:r>
          </a:p>
          <a:p>
            <a:r>
              <a:rPr lang="en-US" dirty="0"/>
              <a:t>Let’s try adding another dimension 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5F3DAD-578C-4546-9494-7E9D775B072E}"/>
              </a:ext>
            </a:extLst>
          </p:cNvPr>
          <p:cNvGrpSpPr/>
          <p:nvPr/>
        </p:nvGrpSpPr>
        <p:grpSpPr>
          <a:xfrm>
            <a:off x="2308821" y="2561771"/>
            <a:ext cx="7354294" cy="449397"/>
            <a:chOff x="4895310" y="2590347"/>
            <a:chExt cx="2924718" cy="178720"/>
          </a:xfrm>
        </p:grpSpPr>
        <p:cxnSp>
          <p:nvCxnSpPr>
            <p:cNvPr id="17" name="Google Shape;85;p15">
              <a:extLst>
                <a:ext uri="{FF2B5EF4-FFF2-40B4-BE49-F238E27FC236}">
                  <a16:creationId xmlns:a16="http://schemas.microsoft.com/office/drawing/2014/main" id="{382EF5DF-52A0-3444-84A9-AE3C35E3BBFB}"/>
                </a:ext>
              </a:extLst>
            </p:cNvPr>
            <p:cNvCxnSpPr/>
            <p:nvPr/>
          </p:nvCxnSpPr>
          <p:spPr>
            <a:xfrm>
              <a:off x="4895310" y="2685044"/>
              <a:ext cx="2924718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" name="Google Shape;86;p15">
              <a:extLst>
                <a:ext uri="{FF2B5EF4-FFF2-40B4-BE49-F238E27FC236}">
                  <a16:creationId xmlns:a16="http://schemas.microsoft.com/office/drawing/2014/main" id="{82CEBF97-C13B-4B47-A876-159F93404453}"/>
                </a:ext>
              </a:extLst>
            </p:cNvPr>
            <p:cNvSpPr/>
            <p:nvPr/>
          </p:nvSpPr>
          <p:spPr>
            <a:xfrm>
              <a:off x="5042613" y="2590347"/>
              <a:ext cx="178720" cy="17872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87;p15">
              <a:extLst>
                <a:ext uri="{FF2B5EF4-FFF2-40B4-BE49-F238E27FC236}">
                  <a16:creationId xmlns:a16="http://schemas.microsoft.com/office/drawing/2014/main" id="{53589884-8FB8-9142-A3B0-66F312B74859}"/>
                </a:ext>
              </a:extLst>
            </p:cNvPr>
            <p:cNvSpPr/>
            <p:nvPr/>
          </p:nvSpPr>
          <p:spPr>
            <a:xfrm>
              <a:off x="5334855" y="2590347"/>
              <a:ext cx="178720" cy="178720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88;p15">
              <a:extLst>
                <a:ext uri="{FF2B5EF4-FFF2-40B4-BE49-F238E27FC236}">
                  <a16:creationId xmlns:a16="http://schemas.microsoft.com/office/drawing/2014/main" id="{27EBDB55-3A76-AD48-A9D9-F722AB9654F2}"/>
                </a:ext>
              </a:extLst>
            </p:cNvPr>
            <p:cNvSpPr/>
            <p:nvPr/>
          </p:nvSpPr>
          <p:spPr>
            <a:xfrm>
              <a:off x="5529683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89;p15">
              <a:extLst>
                <a:ext uri="{FF2B5EF4-FFF2-40B4-BE49-F238E27FC236}">
                  <a16:creationId xmlns:a16="http://schemas.microsoft.com/office/drawing/2014/main" id="{791E2B3D-D11F-4D45-A224-BE4B4854E267}"/>
                </a:ext>
              </a:extLst>
            </p:cNvPr>
            <p:cNvSpPr/>
            <p:nvPr/>
          </p:nvSpPr>
          <p:spPr>
            <a:xfrm>
              <a:off x="6016752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90;p15">
              <a:extLst>
                <a:ext uri="{FF2B5EF4-FFF2-40B4-BE49-F238E27FC236}">
                  <a16:creationId xmlns:a16="http://schemas.microsoft.com/office/drawing/2014/main" id="{5469B338-4F1C-A649-B28C-583D37B2412A}"/>
                </a:ext>
              </a:extLst>
            </p:cNvPr>
            <p:cNvSpPr/>
            <p:nvPr/>
          </p:nvSpPr>
          <p:spPr>
            <a:xfrm>
              <a:off x="6114166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91;p15">
              <a:extLst>
                <a:ext uri="{FF2B5EF4-FFF2-40B4-BE49-F238E27FC236}">
                  <a16:creationId xmlns:a16="http://schemas.microsoft.com/office/drawing/2014/main" id="{3C95CE4B-DA43-DE4B-9883-58FF1BAFD407}"/>
                </a:ext>
              </a:extLst>
            </p:cNvPr>
            <p:cNvSpPr/>
            <p:nvPr/>
          </p:nvSpPr>
          <p:spPr>
            <a:xfrm>
              <a:off x="6601236" y="2590347"/>
              <a:ext cx="178720" cy="178720"/>
            </a:xfrm>
            <a:prstGeom prst="ellipse">
              <a:avLst/>
            </a:prstGeom>
            <a:solidFill>
              <a:srgbClr val="EA3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92;p15">
              <a:extLst>
                <a:ext uri="{FF2B5EF4-FFF2-40B4-BE49-F238E27FC236}">
                  <a16:creationId xmlns:a16="http://schemas.microsoft.com/office/drawing/2014/main" id="{A424B66A-2F4B-9D4F-AA22-8979EEDB0774}"/>
                </a:ext>
              </a:extLst>
            </p:cNvPr>
            <p:cNvSpPr/>
            <p:nvPr/>
          </p:nvSpPr>
          <p:spPr>
            <a:xfrm>
              <a:off x="6990891" y="2590347"/>
              <a:ext cx="178720" cy="178720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93;p15">
              <a:extLst>
                <a:ext uri="{FF2B5EF4-FFF2-40B4-BE49-F238E27FC236}">
                  <a16:creationId xmlns:a16="http://schemas.microsoft.com/office/drawing/2014/main" id="{3D15BE05-FF90-0543-8F2B-2B79C5369D91}"/>
                </a:ext>
              </a:extLst>
            </p:cNvPr>
            <p:cNvSpPr/>
            <p:nvPr/>
          </p:nvSpPr>
          <p:spPr>
            <a:xfrm>
              <a:off x="7380547" y="2590347"/>
              <a:ext cx="178720" cy="178720"/>
            </a:xfrm>
            <a:prstGeom prst="ellipse">
              <a:avLst/>
            </a:prstGeom>
            <a:solidFill>
              <a:srgbClr val="EA3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0E804A32-DF81-B24C-8956-456CC85F11A3}"/>
              </a:ext>
            </a:extLst>
          </p:cNvPr>
          <p:cNvSpPr txBox="1">
            <a:spLocks/>
          </p:cNvSpPr>
          <p:nvPr/>
        </p:nvSpPr>
        <p:spPr>
          <a:xfrm>
            <a:off x="388935" y="5411496"/>
            <a:ext cx="9660917" cy="863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Hmm, still not great</a:t>
            </a:r>
          </a:p>
          <a:p>
            <a:r>
              <a:rPr lang="en-US" dirty="0"/>
              <a:t>What if we add a third dimension?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0FCF4920-186F-9B43-88C0-783967B83D1D}"/>
              </a:ext>
            </a:extLst>
          </p:cNvPr>
          <p:cNvSpPr/>
          <p:nvPr/>
        </p:nvSpPr>
        <p:spPr>
          <a:xfrm>
            <a:off x="4953222" y="3521727"/>
            <a:ext cx="3792409" cy="2702106"/>
          </a:xfrm>
          <a:prstGeom prst="parallelogram">
            <a:avLst>
              <a:gd name="adj" fmla="val 33460"/>
            </a:avLst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17000">
                <a:schemeClr val="accent3">
                  <a:lumMod val="0"/>
                  <a:lumOff val="100000"/>
                </a:schemeClr>
              </a:gs>
              <a:gs pos="100000">
                <a:schemeClr val="bg2">
                  <a:lumMod val="75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Google Shape;88;p15">
            <a:extLst>
              <a:ext uri="{FF2B5EF4-FFF2-40B4-BE49-F238E27FC236}">
                <a16:creationId xmlns:a16="http://schemas.microsoft.com/office/drawing/2014/main" id="{CD698DCE-D09D-F948-B5A9-73B317991D08}"/>
              </a:ext>
            </a:extLst>
          </p:cNvPr>
          <p:cNvSpPr/>
          <p:nvPr/>
        </p:nvSpPr>
        <p:spPr>
          <a:xfrm>
            <a:off x="5871301" y="4247281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8" name="Google Shape;87;p15">
            <a:extLst>
              <a:ext uri="{FF2B5EF4-FFF2-40B4-BE49-F238E27FC236}">
                <a16:creationId xmlns:a16="http://schemas.microsoft.com/office/drawing/2014/main" id="{D1E4BCAF-7AAB-AF4B-A298-267176E6B2E6}"/>
              </a:ext>
            </a:extLst>
          </p:cNvPr>
          <p:cNvSpPr/>
          <p:nvPr/>
        </p:nvSpPr>
        <p:spPr>
          <a:xfrm>
            <a:off x="6613880" y="3856366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9" name="Google Shape;87;p15">
            <a:extLst>
              <a:ext uri="{FF2B5EF4-FFF2-40B4-BE49-F238E27FC236}">
                <a16:creationId xmlns:a16="http://schemas.microsoft.com/office/drawing/2014/main" id="{17EC1BE4-FB99-4A4F-802E-F5B60A8849C3}"/>
              </a:ext>
            </a:extLst>
          </p:cNvPr>
          <p:cNvSpPr/>
          <p:nvPr/>
        </p:nvSpPr>
        <p:spPr>
          <a:xfrm>
            <a:off x="5536571" y="5295904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" name="Google Shape;88;p15">
            <a:extLst>
              <a:ext uri="{FF2B5EF4-FFF2-40B4-BE49-F238E27FC236}">
                <a16:creationId xmlns:a16="http://schemas.microsoft.com/office/drawing/2014/main" id="{56D7B10A-A603-AA4A-ADC7-A8EE1CADB0DE}"/>
              </a:ext>
            </a:extLst>
          </p:cNvPr>
          <p:cNvSpPr/>
          <p:nvPr/>
        </p:nvSpPr>
        <p:spPr>
          <a:xfrm>
            <a:off x="6534965" y="4572842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1" name="Google Shape;88;p15">
            <a:extLst>
              <a:ext uri="{FF2B5EF4-FFF2-40B4-BE49-F238E27FC236}">
                <a16:creationId xmlns:a16="http://schemas.microsoft.com/office/drawing/2014/main" id="{C67D5F74-5754-C749-A3C4-0E43B6C94786}"/>
              </a:ext>
            </a:extLst>
          </p:cNvPr>
          <p:cNvSpPr/>
          <p:nvPr/>
        </p:nvSpPr>
        <p:spPr>
          <a:xfrm>
            <a:off x="6759663" y="4659243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2" name="Google Shape;87;p15">
            <a:extLst>
              <a:ext uri="{FF2B5EF4-FFF2-40B4-BE49-F238E27FC236}">
                <a16:creationId xmlns:a16="http://schemas.microsoft.com/office/drawing/2014/main" id="{EBAA4603-F92F-BB43-9635-108E7010DB13}"/>
              </a:ext>
            </a:extLst>
          </p:cNvPr>
          <p:cNvSpPr/>
          <p:nvPr/>
        </p:nvSpPr>
        <p:spPr>
          <a:xfrm>
            <a:off x="7294685" y="4123445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3" name="Google Shape;88;p15">
            <a:extLst>
              <a:ext uri="{FF2B5EF4-FFF2-40B4-BE49-F238E27FC236}">
                <a16:creationId xmlns:a16="http://schemas.microsoft.com/office/drawing/2014/main" id="{178213D1-196B-B743-AB09-087D5091D93B}"/>
              </a:ext>
            </a:extLst>
          </p:cNvPr>
          <p:cNvSpPr/>
          <p:nvPr/>
        </p:nvSpPr>
        <p:spPr>
          <a:xfrm>
            <a:off x="6849427" y="5217504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4" name="Google Shape;87;p15">
            <a:extLst>
              <a:ext uri="{FF2B5EF4-FFF2-40B4-BE49-F238E27FC236}">
                <a16:creationId xmlns:a16="http://schemas.microsoft.com/office/drawing/2014/main" id="{53A5226A-ABA1-2A44-96CA-FBBA5281514F}"/>
              </a:ext>
            </a:extLst>
          </p:cNvPr>
          <p:cNvSpPr/>
          <p:nvPr/>
        </p:nvSpPr>
        <p:spPr>
          <a:xfrm>
            <a:off x="7340791" y="5442202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545B7E5-3EA2-6E49-9EE3-7134E7363DA8}"/>
              </a:ext>
            </a:extLst>
          </p:cNvPr>
          <p:cNvCxnSpPr/>
          <p:nvPr/>
        </p:nvCxnSpPr>
        <p:spPr>
          <a:xfrm flipV="1">
            <a:off x="4953222" y="3521727"/>
            <a:ext cx="918079" cy="270210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51C12C-D4B0-3C49-AECB-450FA783B560}"/>
              </a:ext>
            </a:extLst>
          </p:cNvPr>
          <p:cNvCxnSpPr>
            <a:cxnSpLocks/>
          </p:cNvCxnSpPr>
          <p:nvPr/>
        </p:nvCxnSpPr>
        <p:spPr>
          <a:xfrm>
            <a:off x="4953222" y="6223833"/>
            <a:ext cx="2947766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613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3AF6C-4A0B-E945-ADA7-D614EB65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10569577" cy="985557"/>
          </a:xfrm>
        </p:spPr>
        <p:txBody>
          <a:bodyPr/>
          <a:lstStyle/>
          <a:p>
            <a:r>
              <a:rPr lang="en-US" dirty="0"/>
              <a:t>Several dimensions are better than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7F97-069D-4A45-B97A-B5F3887D3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5"/>
            <a:ext cx="5556549" cy="69800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With a third dimension, we can now linearly separate our classes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FC405CC-1B41-AE4D-8905-CBE48E00B501}"/>
              </a:ext>
            </a:extLst>
          </p:cNvPr>
          <p:cNvGrpSpPr/>
          <p:nvPr/>
        </p:nvGrpSpPr>
        <p:grpSpPr>
          <a:xfrm>
            <a:off x="7248151" y="1115370"/>
            <a:ext cx="3817495" cy="5404212"/>
            <a:chOff x="5894664" y="1305210"/>
            <a:chExt cx="3817495" cy="5404212"/>
          </a:xfrm>
        </p:grpSpPr>
        <p:sp>
          <p:nvSpPr>
            <p:cNvPr id="54" name="Parallelogram 53">
              <a:extLst>
                <a:ext uri="{FF2B5EF4-FFF2-40B4-BE49-F238E27FC236}">
                  <a16:creationId xmlns:a16="http://schemas.microsoft.com/office/drawing/2014/main" id="{40AC4DB8-6463-0E46-ABCE-BF3EE9E87392}"/>
                </a:ext>
              </a:extLst>
            </p:cNvPr>
            <p:cNvSpPr/>
            <p:nvPr/>
          </p:nvSpPr>
          <p:spPr>
            <a:xfrm>
              <a:off x="5894664" y="4007316"/>
              <a:ext cx="3792409" cy="2702106"/>
            </a:xfrm>
            <a:prstGeom prst="parallelogram">
              <a:avLst>
                <a:gd name="adj" fmla="val 33460"/>
              </a:avLst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91CACB5C-A8A3-CE43-850C-57C3EA334E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87073" y="130953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3F8F787-BA8C-DC49-B444-FB0F452924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67910" y="400731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4996E2EA-B627-2046-ACC1-947299C38E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10549" y="1312070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FBF42267-0586-4A42-AB0C-2518F00480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5674" y="400731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Google Shape;88;p15">
              <a:extLst>
                <a:ext uri="{FF2B5EF4-FFF2-40B4-BE49-F238E27FC236}">
                  <a16:creationId xmlns:a16="http://schemas.microsoft.com/office/drawing/2014/main" id="{2CE5C585-D899-294F-936A-F400F3B9DC09}"/>
                </a:ext>
              </a:extLst>
            </p:cNvPr>
            <p:cNvSpPr/>
            <p:nvPr/>
          </p:nvSpPr>
          <p:spPr>
            <a:xfrm>
              <a:off x="7074357" y="3525438"/>
              <a:ext cx="288731" cy="288731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88;p15">
              <a:extLst>
                <a:ext uri="{FF2B5EF4-FFF2-40B4-BE49-F238E27FC236}">
                  <a16:creationId xmlns:a16="http://schemas.microsoft.com/office/drawing/2014/main" id="{408F5A04-8075-BF4B-9DF9-EB4DEACA433F}"/>
                </a:ext>
              </a:extLst>
            </p:cNvPr>
            <p:cNvSpPr/>
            <p:nvPr/>
          </p:nvSpPr>
          <p:spPr>
            <a:xfrm>
              <a:off x="7147511" y="4265340"/>
              <a:ext cx="387482" cy="387482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88;p15">
              <a:extLst>
                <a:ext uri="{FF2B5EF4-FFF2-40B4-BE49-F238E27FC236}">
                  <a16:creationId xmlns:a16="http://schemas.microsoft.com/office/drawing/2014/main" id="{B9C3B268-5EBC-044D-8873-6D86F2C7B9B2}"/>
                </a:ext>
              </a:extLst>
            </p:cNvPr>
            <p:cNvSpPr/>
            <p:nvPr/>
          </p:nvSpPr>
          <p:spPr>
            <a:xfrm>
              <a:off x="7753198" y="4513341"/>
              <a:ext cx="449397" cy="449397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88;p15">
              <a:extLst>
                <a:ext uri="{FF2B5EF4-FFF2-40B4-BE49-F238E27FC236}">
                  <a16:creationId xmlns:a16="http://schemas.microsoft.com/office/drawing/2014/main" id="{717DF810-2694-0C47-B074-AD0E2315A9E1}"/>
                </a:ext>
              </a:extLst>
            </p:cNvPr>
            <p:cNvSpPr/>
            <p:nvPr/>
          </p:nvSpPr>
          <p:spPr>
            <a:xfrm>
              <a:off x="6663274" y="5338470"/>
              <a:ext cx="555448" cy="555448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Parallelogram 62">
              <a:extLst>
                <a:ext uri="{FF2B5EF4-FFF2-40B4-BE49-F238E27FC236}">
                  <a16:creationId xmlns:a16="http://schemas.microsoft.com/office/drawing/2014/main" id="{D16EE820-FC48-0B4B-A373-F5DA65124DA5}"/>
                </a:ext>
              </a:extLst>
            </p:cNvPr>
            <p:cNvSpPr/>
            <p:nvPr/>
          </p:nvSpPr>
          <p:spPr>
            <a:xfrm>
              <a:off x="5904760" y="1305210"/>
              <a:ext cx="3792409" cy="2702106"/>
            </a:xfrm>
            <a:prstGeom prst="parallelogram">
              <a:avLst>
                <a:gd name="adj" fmla="val 33460"/>
              </a:avLst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Parallelogram 63">
              <a:extLst>
                <a:ext uri="{FF2B5EF4-FFF2-40B4-BE49-F238E27FC236}">
                  <a16:creationId xmlns:a16="http://schemas.microsoft.com/office/drawing/2014/main" id="{61744081-960D-2B4E-9035-52B8E3F69DB4}"/>
                </a:ext>
              </a:extLst>
            </p:cNvPr>
            <p:cNvSpPr/>
            <p:nvPr/>
          </p:nvSpPr>
          <p:spPr>
            <a:xfrm rot="16984921">
              <a:off x="5481349" y="2494530"/>
              <a:ext cx="4325357" cy="2843481"/>
            </a:xfrm>
            <a:prstGeom prst="parallelogram">
              <a:avLst>
                <a:gd name="adj" fmla="val 51064"/>
              </a:avLst>
            </a:prstGeom>
            <a:solidFill>
              <a:schemeClr val="accent1">
                <a:alpha val="48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D6F725D-DA30-C442-9302-2BAF9A5F8F08}"/>
                </a:ext>
              </a:extLst>
            </p:cNvPr>
            <p:cNvGrpSpPr/>
            <p:nvPr/>
          </p:nvGrpSpPr>
          <p:grpSpPr>
            <a:xfrm>
              <a:off x="6507383" y="2811440"/>
              <a:ext cx="2222665" cy="2500062"/>
              <a:chOff x="6507383" y="2811440"/>
              <a:chExt cx="2222665" cy="2500062"/>
            </a:xfrm>
          </p:grpSpPr>
          <p:sp>
            <p:nvSpPr>
              <p:cNvPr id="66" name="Google Shape;87;p15">
                <a:extLst>
                  <a:ext uri="{FF2B5EF4-FFF2-40B4-BE49-F238E27FC236}">
                    <a16:creationId xmlns:a16="http://schemas.microsoft.com/office/drawing/2014/main" id="{C000B3BF-5EDB-9948-9207-49F997EF7D24}"/>
                  </a:ext>
                </a:extLst>
              </p:cNvPr>
              <p:cNvSpPr/>
              <p:nvPr/>
            </p:nvSpPr>
            <p:spPr>
              <a:xfrm>
                <a:off x="7411657" y="2811440"/>
                <a:ext cx="341541" cy="341541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87;p15">
                <a:extLst>
                  <a:ext uri="{FF2B5EF4-FFF2-40B4-BE49-F238E27FC236}">
                    <a16:creationId xmlns:a16="http://schemas.microsoft.com/office/drawing/2014/main" id="{4EF388FA-7703-C046-AB65-5DD1963048A5}"/>
                  </a:ext>
                </a:extLst>
              </p:cNvPr>
              <p:cNvSpPr/>
              <p:nvPr/>
            </p:nvSpPr>
            <p:spPr>
              <a:xfrm>
                <a:off x="6507383" y="3718569"/>
                <a:ext cx="555448" cy="555448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87;p15">
                <a:extLst>
                  <a:ext uri="{FF2B5EF4-FFF2-40B4-BE49-F238E27FC236}">
                    <a16:creationId xmlns:a16="http://schemas.microsoft.com/office/drawing/2014/main" id="{0D9836F0-A88C-C44A-8ABA-697F67577FD9}"/>
                  </a:ext>
                </a:extLst>
              </p:cNvPr>
              <p:cNvSpPr/>
              <p:nvPr/>
            </p:nvSpPr>
            <p:spPr>
              <a:xfrm>
                <a:off x="8280651" y="3152981"/>
                <a:ext cx="449397" cy="449397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87;p15">
                <a:extLst>
                  <a:ext uri="{FF2B5EF4-FFF2-40B4-BE49-F238E27FC236}">
                    <a16:creationId xmlns:a16="http://schemas.microsoft.com/office/drawing/2014/main" id="{DAF2B40A-E246-4445-B335-25AA2794E587}"/>
                  </a:ext>
                </a:extLst>
              </p:cNvPr>
              <p:cNvSpPr/>
              <p:nvPr/>
            </p:nvSpPr>
            <p:spPr>
              <a:xfrm>
                <a:off x="8280650" y="4862105"/>
                <a:ext cx="449397" cy="449397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2" name="Parallelogram 71">
            <a:extLst>
              <a:ext uri="{FF2B5EF4-FFF2-40B4-BE49-F238E27FC236}">
                <a16:creationId xmlns:a16="http://schemas.microsoft.com/office/drawing/2014/main" id="{9FFE243C-C8FF-B14F-BB51-3D53F3AEE7D4}"/>
              </a:ext>
            </a:extLst>
          </p:cNvPr>
          <p:cNvSpPr/>
          <p:nvPr/>
        </p:nvSpPr>
        <p:spPr>
          <a:xfrm>
            <a:off x="1268322" y="2733124"/>
            <a:ext cx="3792409" cy="2702106"/>
          </a:xfrm>
          <a:prstGeom prst="parallelogram">
            <a:avLst>
              <a:gd name="adj" fmla="val 33460"/>
            </a:avLst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17000">
                <a:schemeClr val="accent3">
                  <a:lumMod val="0"/>
                  <a:lumOff val="100000"/>
                </a:schemeClr>
              </a:gs>
              <a:gs pos="100000">
                <a:schemeClr val="bg2">
                  <a:lumMod val="75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Google Shape;88;p15">
            <a:extLst>
              <a:ext uri="{FF2B5EF4-FFF2-40B4-BE49-F238E27FC236}">
                <a16:creationId xmlns:a16="http://schemas.microsoft.com/office/drawing/2014/main" id="{DFD1B23C-E2F2-6645-991E-0A35DAA7AE4C}"/>
              </a:ext>
            </a:extLst>
          </p:cNvPr>
          <p:cNvSpPr/>
          <p:nvPr/>
        </p:nvSpPr>
        <p:spPr>
          <a:xfrm>
            <a:off x="2186401" y="3458678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4" name="Google Shape;87;p15">
            <a:extLst>
              <a:ext uri="{FF2B5EF4-FFF2-40B4-BE49-F238E27FC236}">
                <a16:creationId xmlns:a16="http://schemas.microsoft.com/office/drawing/2014/main" id="{DBAF8FE9-BCE8-2748-8CCD-FAFC7EE636AC}"/>
              </a:ext>
            </a:extLst>
          </p:cNvPr>
          <p:cNvSpPr/>
          <p:nvPr/>
        </p:nvSpPr>
        <p:spPr>
          <a:xfrm>
            <a:off x="2928980" y="3067763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5" name="Google Shape;87;p15">
            <a:extLst>
              <a:ext uri="{FF2B5EF4-FFF2-40B4-BE49-F238E27FC236}">
                <a16:creationId xmlns:a16="http://schemas.microsoft.com/office/drawing/2014/main" id="{68166370-FE50-6941-BB4B-E26B4819CA6C}"/>
              </a:ext>
            </a:extLst>
          </p:cNvPr>
          <p:cNvSpPr/>
          <p:nvPr/>
        </p:nvSpPr>
        <p:spPr>
          <a:xfrm>
            <a:off x="1851671" y="4507301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6" name="Google Shape;88;p15">
            <a:extLst>
              <a:ext uri="{FF2B5EF4-FFF2-40B4-BE49-F238E27FC236}">
                <a16:creationId xmlns:a16="http://schemas.microsoft.com/office/drawing/2014/main" id="{8483B261-A282-AB45-B39B-1AEC48B7015D}"/>
              </a:ext>
            </a:extLst>
          </p:cNvPr>
          <p:cNvSpPr/>
          <p:nvPr/>
        </p:nvSpPr>
        <p:spPr>
          <a:xfrm>
            <a:off x="2850065" y="3784239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7" name="Google Shape;88;p15">
            <a:extLst>
              <a:ext uri="{FF2B5EF4-FFF2-40B4-BE49-F238E27FC236}">
                <a16:creationId xmlns:a16="http://schemas.microsoft.com/office/drawing/2014/main" id="{8532A7CF-C84F-F54E-81B9-F485A56BBF82}"/>
              </a:ext>
            </a:extLst>
          </p:cNvPr>
          <p:cNvSpPr/>
          <p:nvPr/>
        </p:nvSpPr>
        <p:spPr>
          <a:xfrm>
            <a:off x="3074763" y="3870640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8" name="Google Shape;87;p15">
            <a:extLst>
              <a:ext uri="{FF2B5EF4-FFF2-40B4-BE49-F238E27FC236}">
                <a16:creationId xmlns:a16="http://schemas.microsoft.com/office/drawing/2014/main" id="{8BC552D2-CA90-194F-BFF0-803C75856110}"/>
              </a:ext>
            </a:extLst>
          </p:cNvPr>
          <p:cNvSpPr/>
          <p:nvPr/>
        </p:nvSpPr>
        <p:spPr>
          <a:xfrm>
            <a:off x="3609785" y="3334842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9" name="Google Shape;88;p15">
            <a:extLst>
              <a:ext uri="{FF2B5EF4-FFF2-40B4-BE49-F238E27FC236}">
                <a16:creationId xmlns:a16="http://schemas.microsoft.com/office/drawing/2014/main" id="{82BC5330-04F8-AA42-8169-0442BA87C49B}"/>
              </a:ext>
            </a:extLst>
          </p:cNvPr>
          <p:cNvSpPr/>
          <p:nvPr/>
        </p:nvSpPr>
        <p:spPr>
          <a:xfrm>
            <a:off x="3164527" y="4428901"/>
            <a:ext cx="449397" cy="449397"/>
          </a:xfrm>
          <a:prstGeom prst="ellipse">
            <a:avLst/>
          </a:prstGeom>
          <a:solidFill>
            <a:srgbClr val="66D4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0" name="Google Shape;87;p15">
            <a:extLst>
              <a:ext uri="{FF2B5EF4-FFF2-40B4-BE49-F238E27FC236}">
                <a16:creationId xmlns:a16="http://schemas.microsoft.com/office/drawing/2014/main" id="{F138B032-9FC3-D44E-8BD4-2CA41C620473}"/>
              </a:ext>
            </a:extLst>
          </p:cNvPr>
          <p:cNvSpPr/>
          <p:nvPr/>
        </p:nvSpPr>
        <p:spPr>
          <a:xfrm>
            <a:off x="3655891" y="4653599"/>
            <a:ext cx="449397" cy="449397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57A268A-18F2-384B-817D-17600AD81743}"/>
              </a:ext>
            </a:extLst>
          </p:cNvPr>
          <p:cNvCxnSpPr/>
          <p:nvPr/>
        </p:nvCxnSpPr>
        <p:spPr>
          <a:xfrm flipV="1">
            <a:off x="1268322" y="2733124"/>
            <a:ext cx="918079" cy="270210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EB7BEE6-AE77-884D-8061-C72BA036F081}"/>
              </a:ext>
            </a:extLst>
          </p:cNvPr>
          <p:cNvCxnSpPr>
            <a:cxnSpLocks/>
          </p:cNvCxnSpPr>
          <p:nvPr/>
        </p:nvCxnSpPr>
        <p:spPr>
          <a:xfrm>
            <a:off x="1268322" y="5435230"/>
            <a:ext cx="2947766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3832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3AF6C-4A0B-E945-ADA7-D614EB65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36" y="338418"/>
            <a:ext cx="10569577" cy="985557"/>
          </a:xfrm>
        </p:spPr>
        <p:txBody>
          <a:bodyPr/>
          <a:lstStyle/>
          <a:p>
            <a:r>
              <a:rPr lang="en-US" dirty="0"/>
              <a:t>Several dimensions are better than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7F97-069D-4A45-B97A-B5F3887D3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35" y="1590675"/>
            <a:ext cx="5556549" cy="1438275"/>
          </a:xfrm>
        </p:spPr>
        <p:txBody>
          <a:bodyPr>
            <a:normAutofit/>
          </a:bodyPr>
          <a:lstStyle/>
          <a:p>
            <a:r>
              <a:rPr lang="en-US" dirty="0"/>
              <a:t>With a third dimension, we can now linearly separate our classes</a:t>
            </a:r>
          </a:p>
          <a:p>
            <a:r>
              <a:rPr lang="en-US" dirty="0"/>
              <a:t>Does this mean we should keep adding dimensions forever?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802CA88-067D-984B-993C-1ABA34D07618}"/>
              </a:ext>
            </a:extLst>
          </p:cNvPr>
          <p:cNvGrpSpPr/>
          <p:nvPr/>
        </p:nvGrpSpPr>
        <p:grpSpPr>
          <a:xfrm>
            <a:off x="7351989" y="1115370"/>
            <a:ext cx="3817495" cy="5404212"/>
            <a:chOff x="5894664" y="1305210"/>
            <a:chExt cx="3817495" cy="5404212"/>
          </a:xfrm>
        </p:grpSpPr>
        <p:sp>
          <p:nvSpPr>
            <p:cNvPr id="35" name="Parallelogram 34">
              <a:extLst>
                <a:ext uri="{FF2B5EF4-FFF2-40B4-BE49-F238E27FC236}">
                  <a16:creationId xmlns:a16="http://schemas.microsoft.com/office/drawing/2014/main" id="{F4700455-D291-9D4D-BEB1-C324698AAD31}"/>
                </a:ext>
              </a:extLst>
            </p:cNvPr>
            <p:cNvSpPr/>
            <p:nvPr/>
          </p:nvSpPr>
          <p:spPr>
            <a:xfrm>
              <a:off x="5894664" y="4007316"/>
              <a:ext cx="3792409" cy="2702106"/>
            </a:xfrm>
            <a:prstGeom prst="parallelogram">
              <a:avLst>
                <a:gd name="adj" fmla="val 33460"/>
              </a:avLst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AF4EA29-2BD4-BD49-BCFA-C99730E067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87073" y="130953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2353E49-E0FE-CF4B-A226-02FCFD2627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67910" y="400731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2943351-50CF-914A-8FDF-B1D611D0A8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10549" y="1312070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02DA69B-6FAF-9A41-9E1B-9912EE2FF5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5674" y="4007316"/>
              <a:ext cx="25086" cy="26977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Google Shape;88;p15">
              <a:extLst>
                <a:ext uri="{FF2B5EF4-FFF2-40B4-BE49-F238E27FC236}">
                  <a16:creationId xmlns:a16="http://schemas.microsoft.com/office/drawing/2014/main" id="{AD58036E-D48C-5246-858E-296F5EA813AC}"/>
                </a:ext>
              </a:extLst>
            </p:cNvPr>
            <p:cNvSpPr/>
            <p:nvPr/>
          </p:nvSpPr>
          <p:spPr>
            <a:xfrm>
              <a:off x="7074357" y="3525438"/>
              <a:ext cx="288731" cy="288731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88;p15">
              <a:extLst>
                <a:ext uri="{FF2B5EF4-FFF2-40B4-BE49-F238E27FC236}">
                  <a16:creationId xmlns:a16="http://schemas.microsoft.com/office/drawing/2014/main" id="{C2D4247B-B7CC-014E-94EE-91A5CDDD38B9}"/>
                </a:ext>
              </a:extLst>
            </p:cNvPr>
            <p:cNvSpPr/>
            <p:nvPr/>
          </p:nvSpPr>
          <p:spPr>
            <a:xfrm>
              <a:off x="7147511" y="4265340"/>
              <a:ext cx="387482" cy="387482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88;p15">
              <a:extLst>
                <a:ext uri="{FF2B5EF4-FFF2-40B4-BE49-F238E27FC236}">
                  <a16:creationId xmlns:a16="http://schemas.microsoft.com/office/drawing/2014/main" id="{9EC3BA00-3DD7-554A-9DD8-5AB09B426E86}"/>
                </a:ext>
              </a:extLst>
            </p:cNvPr>
            <p:cNvSpPr/>
            <p:nvPr/>
          </p:nvSpPr>
          <p:spPr>
            <a:xfrm>
              <a:off x="7753198" y="4513341"/>
              <a:ext cx="449397" cy="449397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88;p15">
              <a:extLst>
                <a:ext uri="{FF2B5EF4-FFF2-40B4-BE49-F238E27FC236}">
                  <a16:creationId xmlns:a16="http://schemas.microsoft.com/office/drawing/2014/main" id="{B04501BD-AE4C-9C41-95AE-388AAB9BE641}"/>
                </a:ext>
              </a:extLst>
            </p:cNvPr>
            <p:cNvSpPr/>
            <p:nvPr/>
          </p:nvSpPr>
          <p:spPr>
            <a:xfrm>
              <a:off x="6663274" y="5338470"/>
              <a:ext cx="555448" cy="555448"/>
            </a:xfrm>
            <a:prstGeom prst="ellipse">
              <a:avLst/>
            </a:prstGeom>
            <a:solidFill>
              <a:srgbClr val="66D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Parallelogram 36">
              <a:extLst>
                <a:ext uri="{FF2B5EF4-FFF2-40B4-BE49-F238E27FC236}">
                  <a16:creationId xmlns:a16="http://schemas.microsoft.com/office/drawing/2014/main" id="{83EF8A90-E30A-0E46-92BD-DC08F18A649F}"/>
                </a:ext>
              </a:extLst>
            </p:cNvPr>
            <p:cNvSpPr/>
            <p:nvPr/>
          </p:nvSpPr>
          <p:spPr>
            <a:xfrm>
              <a:off x="5904760" y="1305210"/>
              <a:ext cx="3792409" cy="2702106"/>
            </a:xfrm>
            <a:prstGeom prst="parallelogram">
              <a:avLst>
                <a:gd name="adj" fmla="val 33460"/>
              </a:avLst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1177190B-A292-CA46-9635-501EEE82A97C}"/>
                </a:ext>
              </a:extLst>
            </p:cNvPr>
            <p:cNvSpPr/>
            <p:nvPr/>
          </p:nvSpPr>
          <p:spPr>
            <a:xfrm rot="16984921">
              <a:off x="5481349" y="2494530"/>
              <a:ext cx="4325357" cy="2843481"/>
            </a:xfrm>
            <a:prstGeom prst="parallelogram">
              <a:avLst>
                <a:gd name="adj" fmla="val 51064"/>
              </a:avLst>
            </a:prstGeom>
            <a:solidFill>
              <a:schemeClr val="accent1">
                <a:alpha val="48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3AA2F11-3CA1-ED49-887A-ADBDA251C99B}"/>
                </a:ext>
              </a:extLst>
            </p:cNvPr>
            <p:cNvGrpSpPr/>
            <p:nvPr/>
          </p:nvGrpSpPr>
          <p:grpSpPr>
            <a:xfrm>
              <a:off x="6507383" y="2811440"/>
              <a:ext cx="2222665" cy="2500062"/>
              <a:chOff x="6507383" y="2811440"/>
              <a:chExt cx="2222665" cy="2500062"/>
            </a:xfrm>
          </p:grpSpPr>
          <p:sp>
            <p:nvSpPr>
              <p:cNvPr id="42" name="Google Shape;87;p15">
                <a:extLst>
                  <a:ext uri="{FF2B5EF4-FFF2-40B4-BE49-F238E27FC236}">
                    <a16:creationId xmlns:a16="http://schemas.microsoft.com/office/drawing/2014/main" id="{4BAFC664-FB7F-7740-A438-9839057D9DE7}"/>
                  </a:ext>
                </a:extLst>
              </p:cNvPr>
              <p:cNvSpPr/>
              <p:nvPr/>
            </p:nvSpPr>
            <p:spPr>
              <a:xfrm>
                <a:off x="7411657" y="2811440"/>
                <a:ext cx="341541" cy="341541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87;p15">
                <a:extLst>
                  <a:ext uri="{FF2B5EF4-FFF2-40B4-BE49-F238E27FC236}">
                    <a16:creationId xmlns:a16="http://schemas.microsoft.com/office/drawing/2014/main" id="{B1AD50EE-966D-B548-8608-26AA4C48E254}"/>
                  </a:ext>
                </a:extLst>
              </p:cNvPr>
              <p:cNvSpPr/>
              <p:nvPr/>
            </p:nvSpPr>
            <p:spPr>
              <a:xfrm>
                <a:off x="6507383" y="3718569"/>
                <a:ext cx="555448" cy="555448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87;p15">
                <a:extLst>
                  <a:ext uri="{FF2B5EF4-FFF2-40B4-BE49-F238E27FC236}">
                    <a16:creationId xmlns:a16="http://schemas.microsoft.com/office/drawing/2014/main" id="{7112E70E-D254-FE4D-A34C-8DBC081589DB}"/>
                  </a:ext>
                </a:extLst>
              </p:cNvPr>
              <p:cNvSpPr/>
              <p:nvPr/>
            </p:nvSpPr>
            <p:spPr>
              <a:xfrm>
                <a:off x="8280651" y="3152981"/>
                <a:ext cx="449397" cy="449397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87;p15">
                <a:extLst>
                  <a:ext uri="{FF2B5EF4-FFF2-40B4-BE49-F238E27FC236}">
                    <a16:creationId xmlns:a16="http://schemas.microsoft.com/office/drawing/2014/main" id="{E90B46C0-B120-8541-B17A-1628FDE5EC55}"/>
                  </a:ext>
                </a:extLst>
              </p:cNvPr>
              <p:cNvSpPr/>
              <p:nvPr/>
            </p:nvSpPr>
            <p:spPr>
              <a:xfrm>
                <a:off x="8280650" y="4862105"/>
                <a:ext cx="449397" cy="449397"/>
              </a:xfrm>
              <a:prstGeom prst="ellipse">
                <a:avLst/>
              </a:prstGeom>
              <a:solidFill>
                <a:srgbClr val="FF0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64CC2865-541D-0847-9C48-04A313CD8F88}"/>
              </a:ext>
            </a:extLst>
          </p:cNvPr>
          <p:cNvSpPr txBox="1">
            <a:spLocks/>
          </p:cNvSpPr>
          <p:nvPr/>
        </p:nvSpPr>
        <p:spPr>
          <a:xfrm>
            <a:off x="318983" y="3387410"/>
            <a:ext cx="5245212" cy="136953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</a:rPr>
              <a:t>Check for understanding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What are some things we notice about our observations as we add more dimensions?</a:t>
            </a:r>
          </a:p>
        </p:txBody>
      </p:sp>
    </p:spTree>
    <p:extLst>
      <p:ext uri="{BB962C8B-B14F-4D97-AF65-F5344CB8AC3E}">
        <p14:creationId xmlns:p14="http://schemas.microsoft.com/office/powerpoint/2010/main" val="25670102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3">
      <a:dk1>
        <a:srgbClr val="000000"/>
      </a:dk1>
      <a:lt1>
        <a:srgbClr val="FFFFFF"/>
      </a:lt1>
      <a:dk2>
        <a:srgbClr val="454551"/>
      </a:dk2>
      <a:lt2>
        <a:srgbClr val="797979"/>
      </a:lt2>
      <a:accent1>
        <a:srgbClr val="EC138B"/>
      </a:accent1>
      <a:accent2>
        <a:srgbClr val="ED3167"/>
      </a:accent2>
      <a:accent3>
        <a:srgbClr val="359ED8"/>
      </a:accent3>
      <a:accent4>
        <a:srgbClr val="255E83"/>
      </a:accent4>
      <a:accent5>
        <a:srgbClr val="B7315B"/>
      </a:accent5>
      <a:accent6>
        <a:srgbClr val="253C6F"/>
      </a:accent6>
      <a:hlink>
        <a:srgbClr val="EC138B"/>
      </a:hlink>
      <a:folHlink>
        <a:srgbClr val="255E83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{FAECCCCE-565F-DD4F-9AAB-21F7D77F9160}tf10001062</Template>
  <TotalTime>27511</TotalTime>
  <Words>566</Words>
  <Application>Microsoft Macintosh PowerPoint</Application>
  <PresentationFormat>Widescreen</PresentationFormat>
  <Paragraphs>60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Gill Sans MT</vt:lpstr>
      <vt:lpstr>Wingdings 3</vt:lpstr>
      <vt:lpstr>Ion</vt:lpstr>
      <vt:lpstr>The Curse of Dimensionality </vt:lpstr>
      <vt:lpstr>More data is always better, right?</vt:lpstr>
      <vt:lpstr>Data is sparser in higher dimensions</vt:lpstr>
      <vt:lpstr>Several dimensions are better than one</vt:lpstr>
      <vt:lpstr>Several dimensions are better than one</vt:lpstr>
      <vt:lpstr>Several dimensions are better than one</vt:lpstr>
      <vt:lpstr>Several dimensions are better than one</vt:lpstr>
      <vt:lpstr>Several dimensions are better than one</vt:lpstr>
      <vt:lpstr>Several dimensions are better than one</vt:lpstr>
      <vt:lpstr>Several dimensions are better than one</vt:lpstr>
      <vt:lpstr>Adding dimensions is good, up to a limit</vt:lpstr>
      <vt:lpstr>Adding dimensions is good, up to a limit</vt:lpstr>
      <vt:lpstr>The curse of dimensionality</vt:lpstr>
      <vt:lpstr>Dimensionality reduction</vt:lpstr>
      <vt:lpstr>In the next lecture, we’ll look at some methods we can use to fight the curse of dimensionality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Lisa Bun</dc:creator>
  <cp:lastModifiedBy>Molly Bloom</cp:lastModifiedBy>
  <cp:revision>50</cp:revision>
  <dcterms:created xsi:type="dcterms:W3CDTF">2018-10-09T22:13:54Z</dcterms:created>
  <dcterms:modified xsi:type="dcterms:W3CDTF">2018-12-08T07:58:48Z</dcterms:modified>
</cp:coreProperties>
</file>

<file path=docProps/thumbnail.jpeg>
</file>